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xlsx" ContentType="application/vnd.openxmlformats-officedocument.spreadsheetml.sheet"/>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handoutMasterIdLst>
    <p:handoutMasterId r:id="rId59"/>
  </p:handoutMasterIdLst>
  <p:sldIdLst>
    <p:sldId id="292" r:id="rId2"/>
    <p:sldId id="315" r:id="rId3"/>
    <p:sldId id="293" r:id="rId4"/>
    <p:sldId id="285" r:id="rId5"/>
    <p:sldId id="286" r:id="rId6"/>
    <p:sldId id="287" r:id="rId7"/>
    <p:sldId id="288" r:id="rId8"/>
    <p:sldId id="289" r:id="rId9"/>
    <p:sldId id="290" r:id="rId10"/>
    <p:sldId id="291" r:id="rId11"/>
    <p:sldId id="298" r:id="rId12"/>
    <p:sldId id="320" r:id="rId13"/>
    <p:sldId id="262" r:id="rId14"/>
    <p:sldId id="263" r:id="rId15"/>
    <p:sldId id="264" r:id="rId16"/>
    <p:sldId id="265" r:id="rId17"/>
    <p:sldId id="266" r:id="rId18"/>
    <p:sldId id="267" r:id="rId19"/>
    <p:sldId id="310" r:id="rId20"/>
    <p:sldId id="317" r:id="rId21"/>
    <p:sldId id="268" r:id="rId22"/>
    <p:sldId id="269" r:id="rId23"/>
    <p:sldId id="270" r:id="rId24"/>
    <p:sldId id="271" r:id="rId25"/>
    <p:sldId id="272" r:id="rId26"/>
    <p:sldId id="273" r:id="rId27"/>
    <p:sldId id="311" r:id="rId28"/>
    <p:sldId id="318" r:id="rId29"/>
    <p:sldId id="256" r:id="rId30"/>
    <p:sldId id="257" r:id="rId31"/>
    <p:sldId id="260" r:id="rId32"/>
    <p:sldId id="294" r:id="rId33"/>
    <p:sldId id="258" r:id="rId34"/>
    <p:sldId id="296" r:id="rId35"/>
    <p:sldId id="295" r:id="rId36"/>
    <p:sldId id="259" r:id="rId37"/>
    <p:sldId id="312" r:id="rId38"/>
    <p:sldId id="316" r:id="rId39"/>
    <p:sldId id="275" r:id="rId40"/>
    <p:sldId id="276" r:id="rId41"/>
    <p:sldId id="297" r:id="rId42"/>
    <p:sldId id="283" r:id="rId43"/>
    <p:sldId id="303" r:id="rId44"/>
    <p:sldId id="277" r:id="rId45"/>
    <p:sldId id="278" r:id="rId46"/>
    <p:sldId id="279" r:id="rId47"/>
    <p:sldId id="280" r:id="rId48"/>
    <p:sldId id="282" r:id="rId49"/>
    <p:sldId id="313" r:id="rId50"/>
    <p:sldId id="319" r:id="rId51"/>
    <p:sldId id="314" r:id="rId52"/>
    <p:sldId id="305" r:id="rId53"/>
    <p:sldId id="306" r:id="rId54"/>
    <p:sldId id="307" r:id="rId55"/>
    <p:sldId id="309" r:id="rId56"/>
    <p:sldId id="308" r:id="rId5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15" autoAdjust="0"/>
  </p:normalViewPr>
  <p:slideViewPr>
    <p:cSldViewPr>
      <p:cViewPr varScale="1">
        <p:scale>
          <a:sx n="73" d="100"/>
          <a:sy n="73" d="100"/>
        </p:scale>
        <p:origin x="-1088"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handoutMaster" Target="handoutMasters/handout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Most Popular Social Networking Websites</c:v>
                </c:pt>
              </c:strCache>
            </c:strRef>
          </c:tx>
          <c:dPt>
            <c:idx val="0"/>
            <c:bubble3D val="0"/>
            <c:spPr>
              <a:solidFill>
                <a:srgbClr val="FF66CC"/>
              </a:solidFill>
              <a:ln w="28575"/>
            </c:spPr>
          </c:dPt>
          <c:dPt>
            <c:idx val="1"/>
            <c:bubble3D val="0"/>
            <c:spPr>
              <a:solidFill>
                <a:srgbClr val="00B0F0"/>
              </a:solidFill>
              <a:ln w="76200"/>
            </c:spPr>
          </c:dPt>
          <c:dPt>
            <c:idx val="2"/>
            <c:bubble3D val="0"/>
            <c:spPr>
              <a:solidFill>
                <a:srgbClr val="11EFA5"/>
              </a:solidFill>
            </c:spPr>
          </c:dPt>
          <c:dPt>
            <c:idx val="3"/>
            <c:bubble3D val="0"/>
            <c:spPr>
              <a:solidFill>
                <a:srgbClr val="D867EF"/>
              </a:solidFill>
              <a:ln w="28575">
                <a:noFill/>
              </a:ln>
            </c:spPr>
          </c:dPt>
          <c:cat>
            <c:strRef>
              <c:f>Sheet1!$A$2:$A$5</c:f>
              <c:strCache>
                <c:ptCount val="4"/>
                <c:pt idx="0">
                  <c:v>Facebook</c:v>
                </c:pt>
                <c:pt idx="1">
                  <c:v>Twitter</c:v>
                </c:pt>
                <c:pt idx="2">
                  <c:v>Linked In</c:v>
                </c:pt>
                <c:pt idx="3">
                  <c:v>My Space</c:v>
                </c:pt>
              </c:strCache>
            </c:strRef>
          </c:cat>
          <c:val>
            <c:numRef>
              <c:f>Sheet1!$B$2:$B$5</c:f>
              <c:numCache>
                <c:formatCode>General</c:formatCode>
                <c:ptCount val="4"/>
                <c:pt idx="0">
                  <c:v>5.5</c:v>
                </c:pt>
                <c:pt idx="1">
                  <c:v>4.0</c:v>
                </c:pt>
                <c:pt idx="2">
                  <c:v>1.5</c:v>
                </c:pt>
                <c:pt idx="3">
                  <c:v>0.9</c:v>
                </c:pt>
              </c:numCache>
            </c:numRef>
          </c:val>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09A9C71D-EE07-4C0A-8EF3-D55447952CD9}" type="datetimeFigureOut">
              <a:rPr lang="en-US" smtClean="0"/>
              <a:pPr/>
              <a:t>11/15/11</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8E7691E-0619-43A1-A9C2-17CBF5EC5D0A}" type="slidenum">
              <a:rPr lang="en-US" smtClean="0"/>
              <a:pPr/>
              <a:t>‹#›</a:t>
            </a:fld>
            <a:endParaRPr lang="en-US"/>
          </a:p>
        </p:txBody>
      </p:sp>
    </p:spTree>
    <p:extLst>
      <p:ext uri="{BB962C8B-B14F-4D97-AF65-F5344CB8AC3E}">
        <p14:creationId xmlns:p14="http://schemas.microsoft.com/office/powerpoint/2010/main" val="3684605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9EBE1F1C-9CB1-414D-8C66-87E34C433AB0}" type="datetimeFigureOut">
              <a:rPr lang="en-US" smtClean="0"/>
              <a:pPr/>
              <a:t>11/15/11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CD22A07-3E7D-4697-A1E0-65344F92E80C}" type="slidenum">
              <a:rPr lang="en-US" smtClean="0"/>
              <a:pPr/>
              <a:t>‹#›</a:t>
            </a:fld>
            <a:endParaRPr lang="en-US"/>
          </a:p>
        </p:txBody>
      </p:sp>
    </p:spTree>
    <p:extLst>
      <p:ext uri="{BB962C8B-B14F-4D97-AF65-F5344CB8AC3E}">
        <p14:creationId xmlns:p14="http://schemas.microsoft.com/office/powerpoint/2010/main" val="1798335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D7EDD0-383F-4CED-B177-D551223F6D1E}"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D7EDD0-383F-4CED-B177-D551223F6D1E}"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0E06462-32E9-4D04-B970-2FE9D67ABDAC}" type="datetimeFigureOut">
              <a:rPr lang="en-US" smtClean="0"/>
              <a:pPr/>
              <a:t>11/15/11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7AC-98F1-407F-8EB0-2DEAFA491962}" type="slidenum">
              <a:rPr lang="en-US" smtClean="0"/>
              <a:pPr/>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E06462-32E9-4D04-B970-2FE9D67ABDAC}" type="datetimeFigureOut">
              <a:rPr lang="en-US" smtClean="0"/>
              <a:pPr/>
              <a:t>11/15/11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F87AC-98F1-407F-8EB0-2DEAFA491962}" type="slidenum">
              <a:rPr lang="en-US" smtClean="0"/>
              <a:pPr/>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E06462-32E9-4D04-B970-2FE9D67ABDAC}" type="datetimeFigureOut">
              <a:rPr lang="en-US" smtClean="0"/>
              <a:pPr/>
              <a:t>11/15/11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F87AC-98F1-407F-8EB0-2DEAFA49196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E06462-32E9-4D04-B970-2FE9D67ABDAC}" type="datetimeFigureOut">
              <a:rPr lang="en-US" smtClean="0"/>
              <a:pPr/>
              <a:t>11/15/11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F87AC-98F1-407F-8EB0-2DEAFA491962}"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0E06462-32E9-4D04-B970-2FE9D67ABDAC}" type="datetimeFigureOut">
              <a:rPr lang="en-US" smtClean="0"/>
              <a:pPr/>
              <a:t>11/15/11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F87AC-98F1-407F-8EB0-2DEAFA491962}" type="slidenum">
              <a:rPr lang="en-US" smtClean="0"/>
              <a:pPr/>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smtClean="0"/>
              <a:t>Drag picture to placeholder or click icon to add</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E06462-32E9-4D04-B970-2FE9D67ABDAC}" type="datetimeFigureOut">
              <a:rPr lang="en-US" smtClean="0"/>
              <a:pPr/>
              <a:t>11/15/11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F87AC-98F1-407F-8EB0-2DEAFA491962}" type="slidenum">
              <a:rPr lang="en-US" smtClean="0"/>
              <a:pPr/>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0E06462-32E9-4D04-B970-2FE9D67ABDAC}" type="datetimeFigureOut">
              <a:rPr lang="en-US" smtClean="0"/>
              <a:pPr/>
              <a:t>11/15/11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7AC-98F1-407F-8EB0-2DEAFA491962}"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0E06462-32E9-4D04-B970-2FE9D67ABDAC}" type="datetimeFigureOut">
              <a:rPr lang="en-US" smtClean="0"/>
              <a:pPr/>
              <a:t>11/15/11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7AC-98F1-407F-8EB0-2DEAFA491962}" type="slidenum">
              <a:rPr lang="en-US" smtClean="0"/>
              <a:pPr/>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0E06462-32E9-4D04-B970-2FE9D67ABDAC}" type="datetimeFigureOut">
              <a:rPr lang="en-US" smtClean="0"/>
              <a:pPr/>
              <a:t>11/15/11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7AC-98F1-407F-8EB0-2DEAFA49196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90E06462-32E9-4D04-B970-2FE9D67ABDAC}" type="datetimeFigureOut">
              <a:rPr lang="en-US" smtClean="0"/>
              <a:pPr/>
              <a:t>11/15/11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7AC-98F1-407F-8EB0-2DEAFA491962}" type="slidenum">
              <a:rPr lang="en-US" smtClean="0"/>
              <a:pPr/>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smtClean="0"/>
              <a:t>Drag picture to placeholder or click icon to add</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smtClean="0"/>
              <a:t>Click to edit Master text styles</a:t>
            </a:r>
          </a:p>
        </p:txBody>
      </p:sp>
      <p:sp>
        <p:nvSpPr>
          <p:cNvPr id="4" name="Date Placeholder 3"/>
          <p:cNvSpPr>
            <a:spLocks noGrp="1"/>
          </p:cNvSpPr>
          <p:nvPr>
            <p:ph type="dt" sz="half" idx="10"/>
          </p:nvPr>
        </p:nvSpPr>
        <p:spPr/>
        <p:txBody>
          <a:bodyPr/>
          <a:lstStyle/>
          <a:p>
            <a:fld id="{90E06462-32E9-4D04-B970-2FE9D67ABDAC}" type="datetimeFigureOut">
              <a:rPr lang="en-US" smtClean="0"/>
              <a:pPr/>
              <a:t>11/15/11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7AC-98F1-407F-8EB0-2DEAFA49196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smtClean="0"/>
              <a:t>Drag picture to placeholder or click icon to add</a:t>
            </a:r>
            <a:endParaRPr/>
          </a:p>
        </p:txBody>
      </p:sp>
      <p:sp>
        <p:nvSpPr>
          <p:cNvPr id="4" name="Date Placeholder 3"/>
          <p:cNvSpPr>
            <a:spLocks noGrp="1"/>
          </p:cNvSpPr>
          <p:nvPr>
            <p:ph type="dt" sz="half" idx="10"/>
          </p:nvPr>
        </p:nvSpPr>
        <p:spPr/>
        <p:txBody>
          <a:bodyPr/>
          <a:lstStyle/>
          <a:p>
            <a:fld id="{90E06462-32E9-4D04-B970-2FE9D67ABDAC}" type="datetimeFigureOut">
              <a:rPr lang="en-US" smtClean="0"/>
              <a:pPr/>
              <a:t>11/15/11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F87AC-98F1-407F-8EB0-2DEAFA491962}" type="slidenum">
              <a:rPr lang="en-US" smtClean="0"/>
              <a:pPr/>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0E06462-32E9-4D04-B970-2FE9D67ABDAC}" type="datetimeFigureOut">
              <a:rPr lang="en-US" smtClean="0"/>
              <a:pPr/>
              <a:t>11/15/11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F87AC-98F1-407F-8EB0-2DEAFA49196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90E06462-32E9-4D04-B970-2FE9D67ABDAC}" type="datetimeFigureOut">
              <a:rPr lang="en-US" smtClean="0"/>
              <a:pPr/>
              <a:t>11/15/11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9F87AC-98F1-407F-8EB0-2DEAFA4919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0E06462-32E9-4D04-B970-2FE9D67ABDAC}" type="datetimeFigureOut">
              <a:rPr lang="en-US" smtClean="0"/>
              <a:pPr/>
              <a:t>11/15/11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9F87AC-98F1-407F-8EB0-2DEAFA49196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E06462-32E9-4D04-B970-2FE9D67ABDAC}" type="datetimeFigureOut">
              <a:rPr lang="en-US" smtClean="0"/>
              <a:pPr/>
              <a:t>11/15/11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9F87AC-98F1-407F-8EB0-2DEAFA491962}" type="slidenum">
              <a:rPr lang="en-US" smtClean="0"/>
              <a:pPr/>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 y="1981200"/>
            <a:ext cx="84582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90E06462-32E9-4D04-B970-2FE9D67ABDAC}" type="datetimeFigureOut">
              <a:rPr lang="en-US" smtClean="0"/>
              <a:pPr/>
              <a:t>11/15/11</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CA9F87AC-98F1-407F-8EB0-2DEAFA491962}" type="slidenum">
              <a:rPr lang="en-US" smtClean="0"/>
              <a:pPr/>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dirty="0" smtClean="0"/>
              <a:t>Click to edit Master title style</a:t>
            </a:r>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44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32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8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8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24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www.brainpop.com/technology/computersandinternet/computerviruse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rainpop.com/technology/computersandinternet/onlinesafety/"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www.brainpop.com/technology/computersandinternet/computerviruse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9" Type="http://schemas.openxmlformats.org/officeDocument/2006/relationships/image" Target="../media/image19.png"/><Relationship Id="rId10" Type="http://schemas.openxmlformats.org/officeDocument/2006/relationships/image" Target="../media/image20.png"/><Relationship Id="rId11" Type="http://schemas.openxmlformats.org/officeDocument/2006/relationships/image" Target="../media/image21.wmf"/><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www.brainpop.com/technology/computersandinternet/digitaletiquette/"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3.wmf"/><Relationship Id="rId4"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www.brainpop.com/technology/computersandinternet/cyberbullying/"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1.xml"/><Relationship Id="rId2" Type="http://schemas.openxmlformats.org/officeDocument/2006/relationships/image" Target="../media/image25.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www.brainpop.com/technology/computersandinternet/socialnetworking/"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9.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smtClean="0"/>
              <a:t>Wise Web Use</a:t>
            </a:r>
            <a:endParaRPr lang="en-US" sz="4800" dirty="0"/>
          </a:p>
        </p:txBody>
      </p:sp>
      <p:pic>
        <p:nvPicPr>
          <p:cNvPr id="4" name="Picture 3"/>
          <p:cNvPicPr>
            <a:picLocks noChangeAspect="1"/>
          </p:cNvPicPr>
          <p:nvPr/>
        </p:nvPicPr>
        <p:blipFill>
          <a:blip r:embed="rId2"/>
          <a:stretch>
            <a:fillRect/>
          </a:stretch>
        </p:blipFill>
        <p:spPr>
          <a:xfrm>
            <a:off x="1371600" y="2286000"/>
            <a:ext cx="6248400" cy="361446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and Tricks</a:t>
            </a:r>
            <a:endParaRPr lang="en-US" dirty="0"/>
          </a:p>
        </p:txBody>
      </p:sp>
      <p:sp>
        <p:nvSpPr>
          <p:cNvPr id="3" name="Content Placeholder 2"/>
          <p:cNvSpPr>
            <a:spLocks noGrp="1"/>
          </p:cNvSpPr>
          <p:nvPr>
            <p:ph idx="1"/>
          </p:nvPr>
        </p:nvSpPr>
        <p:spPr/>
        <p:txBody>
          <a:bodyPr>
            <a:normAutofit/>
          </a:bodyPr>
          <a:lstStyle/>
          <a:p>
            <a:r>
              <a:rPr lang="en-US" dirty="0" smtClean="0"/>
              <a:t>Usernames can be people who are not who they say they are. </a:t>
            </a:r>
          </a:p>
          <a:p>
            <a:r>
              <a:rPr lang="en-US" dirty="0" smtClean="0"/>
              <a:t>Many people create fake screen names to get close and in contact with kids.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905000"/>
            <a:ext cx="7772400" cy="1362075"/>
          </a:xfrm>
        </p:spPr>
        <p:txBody>
          <a:bodyPr>
            <a:normAutofit/>
          </a:bodyPr>
          <a:lstStyle/>
          <a:p>
            <a:r>
              <a:rPr lang="en-US" sz="4400" dirty="0" smtClean="0">
                <a:solidFill>
                  <a:schemeClr val="tx1"/>
                </a:solidFill>
              </a:rPr>
              <a:t>Let’s </a:t>
            </a:r>
            <a:r>
              <a:rPr lang="en-US" sz="4400" dirty="0">
                <a:solidFill>
                  <a:schemeClr val="tx1"/>
                </a:solidFill>
              </a:rPr>
              <a:t>t</a:t>
            </a:r>
            <a:r>
              <a:rPr lang="en-US" sz="4400" dirty="0" smtClean="0">
                <a:solidFill>
                  <a:schemeClr val="tx1"/>
                </a:solidFill>
              </a:rPr>
              <a:t>ry that again….</a:t>
            </a:r>
            <a:endParaRPr lang="en-US" sz="4400"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105835"/>
            <a:ext cx="8686800" cy="1077218"/>
          </a:xfrm>
          <a:prstGeom prst="rect">
            <a:avLst/>
          </a:prstGeom>
        </p:spPr>
        <p:txBody>
          <a:bodyPr wrap="square">
            <a:spAutoFit/>
          </a:bodyPr>
          <a:lstStyle/>
          <a:p>
            <a:pPr algn="ctr"/>
            <a:r>
              <a:rPr lang="en-US" sz="3200" dirty="0">
                <a:hlinkClick r:id="rId2"/>
              </a:rPr>
              <a:t>http://www.brainpop.com/technology/computersandinternet/computerviruses</a:t>
            </a:r>
            <a:r>
              <a:rPr lang="en-US" sz="3200" dirty="0" smtClean="0">
                <a:hlinkClick r:id="rId2"/>
              </a:rPr>
              <a:t>/</a:t>
            </a:r>
            <a:r>
              <a:rPr lang="en-US" sz="3200" dirty="0" smtClean="0"/>
              <a:t> </a:t>
            </a:r>
            <a:endParaRPr lang="en-US" sz="3200" dirty="0"/>
          </a:p>
        </p:txBody>
      </p:sp>
    </p:spTree>
    <p:extLst>
      <p:ext uri="{BB962C8B-B14F-4D97-AF65-F5344CB8AC3E}">
        <p14:creationId xmlns:p14="http://schemas.microsoft.com/office/powerpoint/2010/main" val="3841657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Viruses</a:t>
            </a:r>
            <a:endParaRPr lang="en-US" dirty="0"/>
          </a:p>
        </p:txBody>
      </p:sp>
      <p:pic>
        <p:nvPicPr>
          <p:cNvPr id="4" name="Picture 3"/>
          <p:cNvPicPr>
            <a:picLocks noChangeAspect="1"/>
          </p:cNvPicPr>
          <p:nvPr/>
        </p:nvPicPr>
        <p:blipFill>
          <a:blip r:embed="rId2"/>
          <a:stretch>
            <a:fillRect/>
          </a:stretch>
        </p:blipFill>
        <p:spPr>
          <a:xfrm>
            <a:off x="3124200" y="2057400"/>
            <a:ext cx="2819400" cy="2819400"/>
          </a:xfrm>
          <a:prstGeom prst="rect">
            <a:avLst/>
          </a:prstGeom>
        </p:spPr>
      </p:pic>
      <p:pic>
        <p:nvPicPr>
          <p:cNvPr id="5" name="Picture 4"/>
          <p:cNvPicPr>
            <a:picLocks noChangeAspect="1"/>
          </p:cNvPicPr>
          <p:nvPr/>
        </p:nvPicPr>
        <p:blipFill>
          <a:blip r:embed="rId3"/>
          <a:stretch>
            <a:fillRect/>
          </a:stretch>
        </p:blipFill>
        <p:spPr>
          <a:xfrm>
            <a:off x="6248400" y="4191000"/>
            <a:ext cx="2695510" cy="1981200"/>
          </a:xfrm>
          <a:prstGeom prst="rect">
            <a:avLst/>
          </a:prstGeom>
        </p:spPr>
      </p:pic>
      <p:pic>
        <p:nvPicPr>
          <p:cNvPr id="6" name="Picture 5"/>
          <p:cNvPicPr>
            <a:picLocks noChangeAspect="1"/>
          </p:cNvPicPr>
          <p:nvPr/>
        </p:nvPicPr>
        <p:blipFill>
          <a:blip r:embed="rId4"/>
          <a:stretch>
            <a:fillRect/>
          </a:stretch>
        </p:blipFill>
        <p:spPr>
          <a:xfrm>
            <a:off x="304800" y="3886200"/>
            <a:ext cx="2372528" cy="2159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Virus</a:t>
            </a:r>
            <a:endParaRPr lang="en-US" dirty="0"/>
          </a:p>
        </p:txBody>
      </p:sp>
      <p:sp>
        <p:nvSpPr>
          <p:cNvPr id="3" name="Content Placeholder 2"/>
          <p:cNvSpPr>
            <a:spLocks noGrp="1"/>
          </p:cNvSpPr>
          <p:nvPr>
            <p:ph idx="1"/>
          </p:nvPr>
        </p:nvSpPr>
        <p:spPr/>
        <p:txBody>
          <a:bodyPr/>
          <a:lstStyle/>
          <a:p>
            <a:r>
              <a:rPr lang="en-US" dirty="0" smtClean="0"/>
              <a:t>Virus- a computer program that spreads easily to other computers. It is not a good thing to have. It can hack or crash your computer and it can steal information.  </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Where Viruses are found</a:t>
            </a:r>
            <a:endParaRPr lang="en-US" dirty="0"/>
          </a:p>
        </p:txBody>
      </p:sp>
      <p:sp>
        <p:nvSpPr>
          <p:cNvPr id="3" name="Content Placeholder 2"/>
          <p:cNvSpPr>
            <a:spLocks noGrp="1"/>
          </p:cNvSpPr>
          <p:nvPr>
            <p:ph idx="1"/>
          </p:nvPr>
        </p:nvSpPr>
        <p:spPr>
          <a:xfrm>
            <a:off x="304800" y="1981200"/>
            <a:ext cx="8458200" cy="3992563"/>
          </a:xfrm>
        </p:spPr>
        <p:txBody>
          <a:bodyPr>
            <a:normAutofit/>
          </a:bodyPr>
          <a:lstStyle/>
          <a:p>
            <a:r>
              <a:rPr lang="en-US" sz="4000" dirty="0" smtClean="0"/>
              <a:t>They can be found:</a:t>
            </a:r>
          </a:p>
          <a:p>
            <a:pPr lvl="1"/>
            <a:r>
              <a:rPr lang="en-US" sz="3600" dirty="0" smtClean="0"/>
              <a:t>In emails </a:t>
            </a:r>
          </a:p>
          <a:p>
            <a:pPr lvl="1"/>
            <a:r>
              <a:rPr lang="en-US" sz="3600" dirty="0" smtClean="0"/>
              <a:t>Pop up ads</a:t>
            </a:r>
          </a:p>
          <a:p>
            <a:pPr lvl="1"/>
            <a:r>
              <a:rPr lang="en-US" sz="3600" dirty="0" smtClean="0"/>
              <a:t>Downloading things</a:t>
            </a:r>
          </a:p>
          <a:p>
            <a:pPr lvl="1"/>
            <a:r>
              <a:rPr lang="en-US" sz="3600" dirty="0" smtClean="0"/>
              <a:t>On attachments from emails </a:t>
            </a:r>
          </a:p>
          <a:p>
            <a:pPr lvl="1">
              <a:buNone/>
            </a:pPr>
            <a:r>
              <a:rPr lang="en-US" sz="3600" dirty="0" smtClean="0"/>
              <a:t> </a:t>
            </a:r>
            <a:endParaRPr lang="en-US" sz="36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Virus Vocab</a:t>
            </a:r>
            <a:endParaRPr lang="en-US" dirty="0"/>
          </a:p>
        </p:txBody>
      </p:sp>
      <p:sp>
        <p:nvSpPr>
          <p:cNvPr id="3" name="Content Placeholder 2"/>
          <p:cNvSpPr>
            <a:spLocks noGrp="1"/>
          </p:cNvSpPr>
          <p:nvPr>
            <p:ph idx="1"/>
          </p:nvPr>
        </p:nvSpPr>
        <p:spPr/>
        <p:txBody>
          <a:bodyPr>
            <a:normAutofit lnSpcReduction="10000"/>
          </a:bodyPr>
          <a:lstStyle/>
          <a:p>
            <a:r>
              <a:rPr lang="en-US" dirty="0" smtClean="0"/>
              <a:t>Worm- a small piece of software that uses computer networks and security</a:t>
            </a:r>
          </a:p>
          <a:p>
            <a:r>
              <a:rPr lang="en-US" dirty="0" smtClean="0"/>
              <a:t>Trojan horse- a computer program that causes viruses</a:t>
            </a:r>
          </a:p>
          <a:p>
            <a:r>
              <a:rPr lang="en-US" dirty="0" smtClean="0"/>
              <a:t>E-mail virus- travels as an attachment to e-mail messages and usually replicates itself automatically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They Do and How They’re Made</a:t>
            </a:r>
            <a:endParaRPr lang="en-US" dirty="0"/>
          </a:p>
        </p:txBody>
      </p:sp>
      <p:sp>
        <p:nvSpPr>
          <p:cNvPr id="3" name="Content Placeholder 2"/>
          <p:cNvSpPr>
            <a:spLocks noGrp="1"/>
          </p:cNvSpPr>
          <p:nvPr>
            <p:ph idx="1"/>
          </p:nvPr>
        </p:nvSpPr>
        <p:spPr/>
        <p:txBody>
          <a:bodyPr/>
          <a:lstStyle/>
          <a:p>
            <a:r>
              <a:rPr lang="en-US" dirty="0" smtClean="0"/>
              <a:t>They can crash your computer forever</a:t>
            </a:r>
          </a:p>
          <a:p>
            <a:r>
              <a:rPr lang="en-US" dirty="0" smtClean="0"/>
              <a:t>They are made by mean people who to get personal information from you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Tips to Prevent Viruses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Never download anything without your parents permission </a:t>
            </a:r>
          </a:p>
          <a:p>
            <a:r>
              <a:rPr lang="en-US" dirty="0" smtClean="0"/>
              <a:t>Don’t share passwords with others </a:t>
            </a:r>
          </a:p>
          <a:p>
            <a:r>
              <a:rPr lang="en-US" dirty="0" smtClean="0"/>
              <a:t>Use antivirus software </a:t>
            </a:r>
          </a:p>
          <a:p>
            <a:r>
              <a:rPr lang="en-US" dirty="0" smtClean="0"/>
              <a:t>Don’t open pop-up ads or attachments from e-mails that you don’t expect</a:t>
            </a:r>
          </a:p>
          <a:p>
            <a:r>
              <a:rPr lang="en-US" dirty="0" smtClean="0"/>
              <a:t>If your computer is slow, it might be a virus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905000"/>
            <a:ext cx="7772400" cy="1362075"/>
          </a:xfrm>
        </p:spPr>
        <p:txBody>
          <a:bodyPr>
            <a:normAutofit/>
          </a:bodyPr>
          <a:lstStyle/>
          <a:p>
            <a:r>
              <a:rPr lang="en-US" sz="4400" dirty="0" smtClean="0">
                <a:solidFill>
                  <a:schemeClr val="tx1"/>
                </a:solidFill>
              </a:rPr>
              <a:t>Let’s </a:t>
            </a:r>
            <a:r>
              <a:rPr lang="en-US" sz="4400" dirty="0">
                <a:solidFill>
                  <a:schemeClr val="tx1"/>
                </a:solidFill>
              </a:rPr>
              <a:t>t</a:t>
            </a:r>
            <a:r>
              <a:rPr lang="en-US" sz="4400" dirty="0" smtClean="0">
                <a:solidFill>
                  <a:schemeClr val="tx1"/>
                </a:solidFill>
              </a:rPr>
              <a:t>ry that again….</a:t>
            </a:r>
            <a:endParaRPr lang="en-US" sz="4400" dirty="0">
              <a:solidFill>
                <a:schemeClr val="tx1"/>
              </a:solidFill>
            </a:endParaRPr>
          </a:p>
        </p:txBody>
      </p:sp>
    </p:spTree>
    <p:extLst>
      <p:ext uri="{BB962C8B-B14F-4D97-AF65-F5344CB8AC3E}">
        <p14:creationId xmlns:p14="http://schemas.microsoft.com/office/powerpoint/2010/main" val="202607113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Safety</a:t>
            </a:r>
            <a:endParaRPr lang="en-US" dirty="0"/>
          </a:p>
        </p:txBody>
      </p:sp>
      <p:sp>
        <p:nvSpPr>
          <p:cNvPr id="3" name="Content Placeholder 2"/>
          <p:cNvSpPr>
            <a:spLocks noGrp="1"/>
          </p:cNvSpPr>
          <p:nvPr>
            <p:ph idx="1"/>
          </p:nvPr>
        </p:nvSpPr>
        <p:spPr/>
        <p:txBody>
          <a:bodyPr/>
          <a:lstStyle/>
          <a:p>
            <a:pPr marL="0" indent="0" algn="ctr">
              <a:buNone/>
            </a:pPr>
            <a:endParaRPr lang="en-US" dirty="0" smtClean="0">
              <a:hlinkClick r:id="rId2"/>
            </a:endParaRPr>
          </a:p>
          <a:p>
            <a:pPr marL="0" indent="0" algn="ctr">
              <a:buNone/>
            </a:pPr>
            <a:r>
              <a:rPr lang="en-US" dirty="0" smtClean="0">
                <a:hlinkClick r:id="rId2"/>
              </a:rPr>
              <a:t>http</a:t>
            </a:r>
            <a:r>
              <a:rPr lang="en-US" dirty="0">
                <a:hlinkClick r:id="rId2"/>
              </a:rPr>
              <a:t>://www.brainpop.com/technology/computersandinternet/onlinesafety</a:t>
            </a:r>
            <a:r>
              <a:rPr lang="en-US" dirty="0" smtClean="0">
                <a:hlinkClick r:id="rId2"/>
              </a:rPr>
              <a:t>/</a:t>
            </a:r>
            <a:r>
              <a:rPr lang="en-US" dirty="0" smtClean="0"/>
              <a:t> </a:t>
            </a:r>
            <a:endParaRPr lang="en-US" dirty="0"/>
          </a:p>
        </p:txBody>
      </p:sp>
    </p:spTree>
    <p:extLst>
      <p:ext uri="{BB962C8B-B14F-4D97-AF65-F5344CB8AC3E}">
        <p14:creationId xmlns:p14="http://schemas.microsoft.com/office/powerpoint/2010/main" val="817703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105835"/>
            <a:ext cx="8686800" cy="1077218"/>
          </a:xfrm>
          <a:prstGeom prst="rect">
            <a:avLst/>
          </a:prstGeom>
        </p:spPr>
        <p:txBody>
          <a:bodyPr wrap="square">
            <a:spAutoFit/>
          </a:bodyPr>
          <a:lstStyle/>
          <a:p>
            <a:pPr algn="ctr"/>
            <a:r>
              <a:rPr lang="en-US" sz="3200" dirty="0">
                <a:hlinkClick r:id="rId2"/>
              </a:rPr>
              <a:t>http://www.brainpop.com/technology/computersandinternet/computerviruses</a:t>
            </a:r>
            <a:r>
              <a:rPr lang="en-US" sz="3200" dirty="0" smtClean="0">
                <a:hlinkClick r:id="rId2"/>
              </a:rPr>
              <a:t>/</a:t>
            </a:r>
            <a:r>
              <a:rPr lang="en-US" sz="3200" dirty="0" smtClean="0"/>
              <a:t> </a:t>
            </a:r>
            <a:endParaRPr lang="en-US" sz="3200" dirty="0"/>
          </a:p>
        </p:txBody>
      </p:sp>
    </p:spTree>
    <p:extLst>
      <p:ext uri="{BB962C8B-B14F-4D97-AF65-F5344CB8AC3E}">
        <p14:creationId xmlns:p14="http://schemas.microsoft.com/office/powerpoint/2010/main" val="7589487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Netiquette</a:t>
            </a:r>
            <a:endParaRPr lang="en-US" dirty="0"/>
          </a:p>
        </p:txBody>
      </p:sp>
      <p:pic>
        <p:nvPicPr>
          <p:cNvPr id="5" name="Picture 4"/>
          <p:cNvPicPr>
            <a:picLocks noChangeAspect="1"/>
          </p:cNvPicPr>
          <p:nvPr/>
        </p:nvPicPr>
        <p:blipFill>
          <a:blip r:embed="rId2"/>
          <a:stretch>
            <a:fillRect/>
          </a:stretch>
        </p:blipFill>
        <p:spPr>
          <a:xfrm>
            <a:off x="2971800" y="2286000"/>
            <a:ext cx="2625969" cy="2438400"/>
          </a:xfrm>
          <a:prstGeom prst="rect">
            <a:avLst/>
          </a:prstGeom>
        </p:spPr>
      </p:pic>
      <p:pic>
        <p:nvPicPr>
          <p:cNvPr id="6" name="Picture 5"/>
          <p:cNvPicPr>
            <a:picLocks noChangeAspect="1"/>
          </p:cNvPicPr>
          <p:nvPr/>
        </p:nvPicPr>
        <p:blipFill>
          <a:blip r:embed="rId3"/>
          <a:stretch>
            <a:fillRect/>
          </a:stretch>
        </p:blipFill>
        <p:spPr>
          <a:xfrm>
            <a:off x="381000" y="4343400"/>
            <a:ext cx="1894921" cy="1790700"/>
          </a:xfrm>
          <a:prstGeom prst="rect">
            <a:avLst/>
          </a:prstGeom>
        </p:spPr>
      </p:pic>
      <p:pic>
        <p:nvPicPr>
          <p:cNvPr id="7" name="Picture 6"/>
          <p:cNvPicPr>
            <a:picLocks noChangeAspect="1"/>
          </p:cNvPicPr>
          <p:nvPr/>
        </p:nvPicPr>
        <p:blipFill>
          <a:blip r:embed="rId4"/>
          <a:stretch>
            <a:fillRect/>
          </a:stretch>
        </p:blipFill>
        <p:spPr>
          <a:xfrm>
            <a:off x="6172200" y="4267200"/>
            <a:ext cx="2400300" cy="179573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Netiquette?</a:t>
            </a:r>
            <a:endParaRPr lang="en-US" dirty="0"/>
          </a:p>
        </p:txBody>
      </p:sp>
      <p:sp>
        <p:nvSpPr>
          <p:cNvPr id="3" name="Content Placeholder 2"/>
          <p:cNvSpPr>
            <a:spLocks noGrp="1"/>
          </p:cNvSpPr>
          <p:nvPr>
            <p:ph idx="1"/>
          </p:nvPr>
        </p:nvSpPr>
        <p:spPr/>
        <p:txBody>
          <a:bodyPr>
            <a:noAutofit/>
          </a:bodyPr>
          <a:lstStyle/>
          <a:p>
            <a:pPr marL="635000" indent="-635000"/>
            <a:r>
              <a:rPr lang="en-US" sz="4000" dirty="0" smtClean="0"/>
              <a:t>Netiquette is knowing how to respect others and  interpret messages over the internet</a:t>
            </a:r>
          </a:p>
          <a:p>
            <a:pPr marL="681038" indent="-681038"/>
            <a:r>
              <a:rPr lang="en-US" sz="4000" dirty="0" smtClean="0"/>
              <a:t>Netiquette is also the do’s and don’ts of online communication </a:t>
            </a:r>
          </a:p>
          <a:p>
            <a:endParaRPr lang="en-US" sz="2800" dirty="0"/>
          </a:p>
        </p:txBody>
      </p:sp>
      <p:pic>
        <p:nvPicPr>
          <p:cNvPr id="3074" name="Picture 2" descr="C:\Users\gbrogan13\AppData\Local\Microsoft\Windows\Temporary Internet Files\Content.IE5\GUV5WFGV\MM900300507[1].gif"/>
          <p:cNvPicPr>
            <a:picLocks noChangeAspect="1" noChangeArrowheads="1" noCrop="1"/>
          </p:cNvPicPr>
          <p:nvPr/>
        </p:nvPicPr>
        <p:blipFill>
          <a:blip r:embed="rId2" cstate="print"/>
          <a:srcRect/>
          <a:stretch>
            <a:fillRect/>
          </a:stretch>
        </p:blipFill>
        <p:spPr bwMode="auto">
          <a:xfrm>
            <a:off x="7086600" y="5158355"/>
            <a:ext cx="2057400" cy="1731226"/>
          </a:xfrm>
          <a:prstGeom prst="rect">
            <a:avLst/>
          </a:prstGeom>
          <a:noFill/>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Think About!</a:t>
            </a:r>
            <a:endParaRPr lang="en-US" dirty="0"/>
          </a:p>
        </p:txBody>
      </p:sp>
      <p:sp>
        <p:nvSpPr>
          <p:cNvPr id="3" name="Content Placeholder 2"/>
          <p:cNvSpPr>
            <a:spLocks noGrp="1"/>
          </p:cNvSpPr>
          <p:nvPr>
            <p:ph idx="1"/>
          </p:nvPr>
        </p:nvSpPr>
        <p:spPr/>
        <p:txBody>
          <a:bodyPr/>
          <a:lstStyle/>
          <a:p>
            <a:r>
              <a:rPr lang="en-US" dirty="0" smtClean="0"/>
              <a:t>Kindness</a:t>
            </a:r>
          </a:p>
          <a:p>
            <a:r>
              <a:rPr lang="en-US" dirty="0" smtClean="0"/>
              <a:t>Etiquette </a:t>
            </a:r>
          </a:p>
          <a:p>
            <a:r>
              <a:rPr lang="en-US" dirty="0" smtClean="0"/>
              <a:t>Respect </a:t>
            </a:r>
          </a:p>
          <a:p>
            <a:pPr marL="0" indent="0">
              <a:buNone/>
            </a:pPr>
            <a:endParaRPr lang="en-US" dirty="0" smtClean="0"/>
          </a:p>
          <a:p>
            <a:endParaRPr lang="en-US" dirty="0" smtClean="0"/>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Netiquette Is Important? </a:t>
            </a:r>
            <a:endParaRPr lang="en-US" dirty="0"/>
          </a:p>
        </p:txBody>
      </p:sp>
      <p:sp>
        <p:nvSpPr>
          <p:cNvPr id="3" name="Content Placeholder 2"/>
          <p:cNvSpPr>
            <a:spLocks noGrp="1"/>
          </p:cNvSpPr>
          <p:nvPr>
            <p:ph idx="1"/>
          </p:nvPr>
        </p:nvSpPr>
        <p:spPr/>
        <p:txBody>
          <a:bodyPr>
            <a:normAutofit/>
          </a:bodyPr>
          <a:lstStyle/>
          <a:p>
            <a:r>
              <a:rPr lang="en-US" sz="3600" dirty="0" smtClean="0"/>
              <a:t>Netiquette is important because, it can teach you manners and how to interpret texts and e-mails correctly. </a:t>
            </a:r>
          </a:p>
          <a:p>
            <a:r>
              <a:rPr lang="en-US" sz="3600" dirty="0" smtClean="0"/>
              <a:t>Netiquette also helps people send e-mails or comments in a chat room that are easy to interpret </a:t>
            </a:r>
          </a:p>
          <a:p>
            <a:pPr>
              <a:buNone/>
            </a:pPr>
            <a:endParaRPr lang="en-US" sz="3600" dirty="0"/>
          </a:p>
        </p:txBody>
      </p:sp>
      <p:sp>
        <p:nvSpPr>
          <p:cNvPr id="4" name="Rectangle 3"/>
          <p:cNvSpPr/>
          <p:nvPr/>
        </p:nvSpPr>
        <p:spPr>
          <a:xfrm>
            <a:off x="621422" y="1953667"/>
            <a:ext cx="312906" cy="769441"/>
          </a:xfrm>
          <a:prstGeom prst="rect">
            <a:avLst/>
          </a:prstGeom>
        </p:spPr>
        <p:txBody>
          <a:bodyPr wrap="none">
            <a:spAutoFit/>
          </a:bodyPr>
          <a:lstStyle/>
          <a:p>
            <a:r>
              <a:rPr lang="en-US" sz="4400" dirty="0" smtClean="0">
                <a:solidFill>
                  <a:prstClr val="black"/>
                </a:solidFill>
                <a:effectLst>
                  <a:outerShdw blurRad="38100" dist="38100" dir="2700000" algn="tl">
                    <a:srgbClr val="000000">
                      <a:alpha val="43137"/>
                    </a:srgbClr>
                  </a:outerShdw>
                </a:effectLst>
              </a:rPr>
              <a:t> </a:t>
            </a:r>
            <a:endParaRPr lang="en-US" dirty="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on Netiquette</a:t>
            </a:r>
            <a:endParaRPr lang="en-US" dirty="0"/>
          </a:p>
        </p:txBody>
      </p:sp>
      <p:sp>
        <p:nvSpPr>
          <p:cNvPr id="3" name="Content Placeholder 2"/>
          <p:cNvSpPr>
            <a:spLocks noGrp="1"/>
          </p:cNvSpPr>
          <p:nvPr>
            <p:ph idx="1"/>
          </p:nvPr>
        </p:nvSpPr>
        <p:spPr>
          <a:xfrm>
            <a:off x="0" y="1676401"/>
            <a:ext cx="9144000" cy="5029200"/>
          </a:xfrm>
        </p:spPr>
        <p:txBody>
          <a:bodyPr>
            <a:noAutofit/>
          </a:bodyPr>
          <a:lstStyle/>
          <a:p>
            <a:pPr lvl="0"/>
            <a:r>
              <a:rPr lang="en-US" sz="2400" dirty="0" smtClean="0"/>
              <a:t>Avoid hurting someone’s feelings online: If you are trying to say something funny or jokingly use emoticons or smiley faces like this </a:t>
            </a:r>
            <a:r>
              <a:rPr lang="en-US" sz="2400" dirty="0" smtClean="0">
                <a:sym typeface="Wingdings"/>
              </a:rPr>
              <a:t></a:t>
            </a:r>
            <a:r>
              <a:rPr lang="en-US" sz="2400" dirty="0" smtClean="0"/>
              <a:t> </a:t>
            </a:r>
          </a:p>
          <a:p>
            <a:r>
              <a:rPr lang="en-US" sz="2400" dirty="0" smtClean="0"/>
              <a:t>DON’T SEND MESSAGES USING ALL CAPS, IT SEEMS AS IF YOU ARE YELLING A PERSON. THESE MESSAGES ARE ALSO VERY HARD TO INTURPRET CORRECTLY !!!!</a:t>
            </a:r>
          </a:p>
          <a:p>
            <a:r>
              <a:rPr lang="en-US" sz="2400" dirty="0" smtClean="0"/>
              <a:t>Before sending a message, put yourself in the receiver's shoes and think “could I understand this if it was sent to me?” or “Is this in any way offending or mean to the person?” Once you have asked this, you may send the message.  </a:t>
            </a:r>
          </a:p>
          <a:p>
            <a:r>
              <a:rPr lang="en-US" sz="2400" dirty="0" smtClean="0"/>
              <a:t>Ask your friends before posting information or pictures of them online</a:t>
            </a:r>
          </a:p>
          <a:p>
            <a:endParaRPr lang="en-US" sz="2400" dirty="0" smtClean="0"/>
          </a:p>
          <a:p>
            <a:endParaRPr lang="en-US" sz="2400" dirty="0" smtClean="0"/>
          </a:p>
          <a:p>
            <a:pPr>
              <a:buNone/>
            </a:pPr>
            <a:endParaRPr lang="en-US" sz="2400" dirty="0"/>
          </a:p>
        </p:txBody>
      </p:sp>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Emoticons!!!!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 the basic smiley </a:t>
            </a:r>
          </a:p>
          <a:p>
            <a:r>
              <a:rPr lang="en-US" b="1" dirty="0" smtClean="0"/>
              <a:t>;-) the winking smiley </a:t>
            </a:r>
          </a:p>
          <a:p>
            <a:r>
              <a:rPr lang="en-US" b="1" dirty="0" smtClean="0"/>
              <a:t>: - a stern smiley </a:t>
            </a:r>
          </a:p>
          <a:p>
            <a:r>
              <a:rPr lang="en-US" b="1" dirty="0" smtClean="0"/>
              <a:t>:-# my lips are sealed</a:t>
            </a:r>
          </a:p>
          <a:p>
            <a:r>
              <a:rPr lang="en-US" b="1" dirty="0" smtClean="0"/>
              <a:t> :-&amp; I’m tongue-tied </a:t>
            </a:r>
          </a:p>
          <a:p>
            <a:r>
              <a:rPr lang="en-US" b="1" dirty="0" smtClean="0"/>
              <a:t>:-o I’m bored </a:t>
            </a:r>
            <a:r>
              <a:rPr lang="en-US" b="1" smtClean="0"/>
              <a:t>(yawn)</a:t>
            </a:r>
            <a:endParaRPr lang="en-US" dirty="0"/>
          </a:p>
        </p:txBody>
      </p:sp>
      <p:pic>
        <p:nvPicPr>
          <p:cNvPr id="4" name="Picture 5" descr="C:\Users\gbrogan13\AppData\Local\Microsoft\Windows\Temporary Internet Files\Content.IE5\GUV5WFGV\MC900441774[1].png"/>
          <p:cNvPicPr>
            <a:picLocks noChangeAspect="1" noChangeArrowheads="1"/>
          </p:cNvPicPr>
          <p:nvPr/>
        </p:nvPicPr>
        <p:blipFill>
          <a:blip r:embed="rId2" cstate="print"/>
          <a:srcRect/>
          <a:stretch>
            <a:fillRect/>
          </a:stretch>
        </p:blipFill>
        <p:spPr bwMode="auto">
          <a:xfrm>
            <a:off x="5029200" y="3352800"/>
            <a:ext cx="1447800" cy="1447800"/>
          </a:xfrm>
          <a:prstGeom prst="rect">
            <a:avLst/>
          </a:prstGeom>
          <a:noFill/>
        </p:spPr>
      </p:pic>
      <p:pic>
        <p:nvPicPr>
          <p:cNvPr id="5" name="Picture 6" descr="C:\Users\gbrogan13\AppData\Local\Microsoft\Windows\Temporary Internet Files\Content.IE5\ATCAF0X8\MC900441773[1].png"/>
          <p:cNvPicPr>
            <a:picLocks noChangeAspect="1" noChangeArrowheads="1"/>
          </p:cNvPicPr>
          <p:nvPr/>
        </p:nvPicPr>
        <p:blipFill>
          <a:blip r:embed="rId3" cstate="print"/>
          <a:srcRect/>
          <a:stretch>
            <a:fillRect/>
          </a:stretch>
        </p:blipFill>
        <p:spPr bwMode="auto">
          <a:xfrm>
            <a:off x="4648200" y="4267200"/>
            <a:ext cx="1447800" cy="1447800"/>
          </a:xfrm>
          <a:prstGeom prst="rect">
            <a:avLst/>
          </a:prstGeom>
          <a:noFill/>
        </p:spPr>
      </p:pic>
      <p:pic>
        <p:nvPicPr>
          <p:cNvPr id="6" name="Picture 7" descr="C:\Users\gbrogan13\AppData\Local\Microsoft\Windows\Temporary Internet Files\Content.IE5\8DYAACWU\MC900441769[1].png"/>
          <p:cNvPicPr>
            <a:picLocks noChangeAspect="1" noChangeArrowheads="1"/>
          </p:cNvPicPr>
          <p:nvPr/>
        </p:nvPicPr>
        <p:blipFill>
          <a:blip r:embed="rId4" cstate="print"/>
          <a:srcRect/>
          <a:stretch>
            <a:fillRect/>
          </a:stretch>
        </p:blipFill>
        <p:spPr bwMode="auto">
          <a:xfrm>
            <a:off x="5867400" y="2667000"/>
            <a:ext cx="1447800" cy="1447800"/>
          </a:xfrm>
          <a:prstGeom prst="rect">
            <a:avLst/>
          </a:prstGeom>
          <a:noFill/>
        </p:spPr>
      </p:pic>
      <p:pic>
        <p:nvPicPr>
          <p:cNvPr id="7" name="Picture 8" descr="C:\Users\gbrogan13\AppData\Local\Microsoft\Windows\Temporary Internet Files\Content.IE5\D8J76T9J\MC900441768[1].png"/>
          <p:cNvPicPr>
            <a:picLocks noChangeAspect="1" noChangeArrowheads="1"/>
          </p:cNvPicPr>
          <p:nvPr/>
        </p:nvPicPr>
        <p:blipFill>
          <a:blip r:embed="rId5" cstate="print"/>
          <a:srcRect/>
          <a:stretch>
            <a:fillRect/>
          </a:stretch>
        </p:blipFill>
        <p:spPr bwMode="auto">
          <a:xfrm>
            <a:off x="4800600" y="5181600"/>
            <a:ext cx="1447800" cy="1447800"/>
          </a:xfrm>
          <a:prstGeom prst="rect">
            <a:avLst/>
          </a:prstGeom>
          <a:noFill/>
        </p:spPr>
      </p:pic>
      <p:pic>
        <p:nvPicPr>
          <p:cNvPr id="8" name="Picture 9" descr="C:\Users\gbrogan13\AppData\Local\Microsoft\Windows\Temporary Internet Files\Content.IE5\GUV5WFGV\MC900441770[1].png"/>
          <p:cNvPicPr>
            <a:picLocks noChangeAspect="1" noChangeArrowheads="1"/>
          </p:cNvPicPr>
          <p:nvPr/>
        </p:nvPicPr>
        <p:blipFill>
          <a:blip r:embed="rId6" cstate="print"/>
          <a:srcRect/>
          <a:stretch>
            <a:fillRect/>
          </a:stretch>
        </p:blipFill>
        <p:spPr bwMode="auto">
          <a:xfrm>
            <a:off x="6934200" y="2590800"/>
            <a:ext cx="1447800" cy="1447800"/>
          </a:xfrm>
          <a:prstGeom prst="rect">
            <a:avLst/>
          </a:prstGeom>
          <a:noFill/>
        </p:spPr>
      </p:pic>
      <p:pic>
        <p:nvPicPr>
          <p:cNvPr id="9" name="Picture 10" descr="C:\Users\gbrogan13\AppData\Local\Microsoft\Windows\Temporary Internet Files\Content.IE5\ATCAF0X8\MC900441766[1].png"/>
          <p:cNvPicPr>
            <a:picLocks noChangeAspect="1" noChangeArrowheads="1"/>
          </p:cNvPicPr>
          <p:nvPr/>
        </p:nvPicPr>
        <p:blipFill>
          <a:blip r:embed="rId7" cstate="print"/>
          <a:srcRect/>
          <a:stretch>
            <a:fillRect/>
          </a:stretch>
        </p:blipFill>
        <p:spPr bwMode="auto">
          <a:xfrm>
            <a:off x="7543800" y="3505200"/>
            <a:ext cx="1447800" cy="1447800"/>
          </a:xfrm>
          <a:prstGeom prst="rect">
            <a:avLst/>
          </a:prstGeom>
          <a:noFill/>
        </p:spPr>
      </p:pic>
      <p:pic>
        <p:nvPicPr>
          <p:cNvPr id="10" name="Picture 11" descr="C:\Users\gbrogan13\AppData\Local\Microsoft\Windows\Temporary Internet Files\Content.IE5\8DYAACWU\MC900441767[1].png"/>
          <p:cNvPicPr>
            <a:picLocks noChangeAspect="1" noChangeArrowheads="1"/>
          </p:cNvPicPr>
          <p:nvPr/>
        </p:nvPicPr>
        <p:blipFill>
          <a:blip r:embed="rId8" cstate="print"/>
          <a:srcRect/>
          <a:stretch>
            <a:fillRect/>
          </a:stretch>
        </p:blipFill>
        <p:spPr bwMode="auto">
          <a:xfrm>
            <a:off x="6096000" y="5410200"/>
            <a:ext cx="1447800" cy="1447800"/>
          </a:xfrm>
          <a:prstGeom prst="rect">
            <a:avLst/>
          </a:prstGeom>
          <a:noFill/>
        </p:spPr>
      </p:pic>
      <p:pic>
        <p:nvPicPr>
          <p:cNvPr id="11" name="Picture 12" descr="C:\Users\gbrogan13\AppData\Local\Microsoft\Windows\Temporary Internet Files\Content.IE5\D8J76T9J\MC900441771[1].png"/>
          <p:cNvPicPr>
            <a:picLocks noChangeAspect="1" noChangeArrowheads="1"/>
          </p:cNvPicPr>
          <p:nvPr/>
        </p:nvPicPr>
        <p:blipFill>
          <a:blip r:embed="rId9" cstate="print"/>
          <a:srcRect/>
          <a:stretch>
            <a:fillRect/>
          </a:stretch>
        </p:blipFill>
        <p:spPr bwMode="auto">
          <a:xfrm>
            <a:off x="7391400" y="5562600"/>
            <a:ext cx="1447800" cy="1447800"/>
          </a:xfrm>
          <a:prstGeom prst="rect">
            <a:avLst/>
          </a:prstGeom>
          <a:noFill/>
        </p:spPr>
      </p:pic>
      <p:pic>
        <p:nvPicPr>
          <p:cNvPr id="12" name="Picture 13" descr="C:\Users\gbrogan13\AppData\Local\Microsoft\Windows\Temporary Internet Files\Content.IE5\GUV5WFGV\MC900441772[1].png"/>
          <p:cNvPicPr>
            <a:picLocks noChangeAspect="1" noChangeArrowheads="1"/>
          </p:cNvPicPr>
          <p:nvPr/>
        </p:nvPicPr>
        <p:blipFill>
          <a:blip r:embed="rId10" cstate="print"/>
          <a:srcRect/>
          <a:stretch>
            <a:fillRect/>
          </a:stretch>
        </p:blipFill>
        <p:spPr bwMode="auto">
          <a:xfrm>
            <a:off x="7857325" y="4572000"/>
            <a:ext cx="1286933" cy="1286933"/>
          </a:xfrm>
          <a:prstGeom prst="rect">
            <a:avLst/>
          </a:prstGeom>
          <a:noFill/>
        </p:spPr>
      </p:pic>
      <p:pic>
        <p:nvPicPr>
          <p:cNvPr id="13" name="Picture 15" descr="C:\Users\gbrogan13\AppData\Local\Microsoft\Windows\Temporary Internet Files\Content.IE5\8DYAACWU\MC900440410[1].wmf"/>
          <p:cNvPicPr>
            <a:picLocks noChangeAspect="1" noChangeArrowheads="1"/>
          </p:cNvPicPr>
          <p:nvPr/>
        </p:nvPicPr>
        <p:blipFill>
          <a:blip r:embed="rId11" cstate="print"/>
          <a:srcRect/>
          <a:stretch>
            <a:fillRect/>
          </a:stretch>
        </p:blipFill>
        <p:spPr bwMode="auto">
          <a:xfrm>
            <a:off x="6324600" y="4191000"/>
            <a:ext cx="1367126" cy="1295999"/>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905000"/>
            <a:ext cx="7772400" cy="1362075"/>
          </a:xfrm>
        </p:spPr>
        <p:txBody>
          <a:bodyPr>
            <a:normAutofit/>
          </a:bodyPr>
          <a:lstStyle/>
          <a:p>
            <a:r>
              <a:rPr lang="en-US" sz="4400" dirty="0" smtClean="0">
                <a:solidFill>
                  <a:schemeClr val="tx1"/>
                </a:solidFill>
              </a:rPr>
              <a:t>Let’s </a:t>
            </a:r>
            <a:r>
              <a:rPr lang="en-US" sz="4400" dirty="0">
                <a:solidFill>
                  <a:schemeClr val="tx1"/>
                </a:solidFill>
              </a:rPr>
              <a:t>t</a:t>
            </a:r>
            <a:r>
              <a:rPr lang="en-US" sz="4400" dirty="0" smtClean="0">
                <a:solidFill>
                  <a:schemeClr val="tx1"/>
                </a:solidFill>
              </a:rPr>
              <a:t>ry that again….</a:t>
            </a:r>
            <a:endParaRPr lang="en-US" sz="4400" dirty="0">
              <a:solidFill>
                <a:schemeClr val="tx1"/>
              </a:solidFill>
            </a:endParaRPr>
          </a:p>
        </p:txBody>
      </p:sp>
    </p:spTree>
    <p:extLst>
      <p:ext uri="{BB962C8B-B14F-4D97-AF65-F5344CB8AC3E}">
        <p14:creationId xmlns:p14="http://schemas.microsoft.com/office/powerpoint/2010/main" val="202607113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105835"/>
            <a:ext cx="8534400" cy="1077218"/>
          </a:xfrm>
          <a:prstGeom prst="rect">
            <a:avLst/>
          </a:prstGeom>
        </p:spPr>
        <p:txBody>
          <a:bodyPr wrap="square">
            <a:spAutoFit/>
          </a:bodyPr>
          <a:lstStyle/>
          <a:p>
            <a:pPr algn="ctr"/>
            <a:r>
              <a:rPr lang="en-US" sz="3200" dirty="0">
                <a:hlinkClick r:id="rId2"/>
              </a:rPr>
              <a:t>http://www.brainpop.com/technology/computersandinternet/digitaletiquette</a:t>
            </a:r>
            <a:r>
              <a:rPr lang="en-US" sz="3200" dirty="0" smtClean="0">
                <a:hlinkClick r:id="rId2"/>
              </a:rPr>
              <a:t>/</a:t>
            </a:r>
            <a:r>
              <a:rPr lang="en-US" sz="3200" dirty="0" smtClean="0"/>
              <a:t> </a:t>
            </a:r>
            <a:endParaRPr lang="en-US" sz="3200" dirty="0"/>
          </a:p>
        </p:txBody>
      </p:sp>
    </p:spTree>
    <p:extLst>
      <p:ext uri="{BB962C8B-B14F-4D97-AF65-F5344CB8AC3E}">
        <p14:creationId xmlns:p14="http://schemas.microsoft.com/office/powerpoint/2010/main" val="1583776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Cyberbullying</a:t>
            </a:r>
            <a:endParaRPr lang="en-US" dirty="0"/>
          </a:p>
        </p:txBody>
      </p:sp>
      <p:pic>
        <p:nvPicPr>
          <p:cNvPr id="3" name="Picture 2" descr="C:\Users\cmasayko13\AppData\Local\Microsoft\Windows\Temporary Internet Files\Content.IE5\B8DG2TMA\MC900434800[1].png"/>
          <p:cNvPicPr>
            <a:picLocks noChangeAspect="1" noChangeArrowheads="1"/>
          </p:cNvPicPr>
          <p:nvPr/>
        </p:nvPicPr>
        <p:blipFill>
          <a:blip r:embed="rId2" cstate="print"/>
          <a:srcRect/>
          <a:stretch>
            <a:fillRect/>
          </a:stretch>
        </p:blipFill>
        <p:spPr bwMode="auto">
          <a:xfrm>
            <a:off x="152400" y="4419600"/>
            <a:ext cx="1828572" cy="1828572"/>
          </a:xfrm>
          <a:prstGeom prst="rect">
            <a:avLst/>
          </a:prstGeom>
          <a:noFill/>
        </p:spPr>
      </p:pic>
      <p:pic>
        <p:nvPicPr>
          <p:cNvPr id="4" name="Picture 4" descr="C:\Users\cmasayko13\AppData\Local\Microsoft\Windows\Temporary Internet Files\Content.IE5\AX92REQV\MC900442038[1].wmf"/>
          <p:cNvPicPr>
            <a:picLocks noChangeAspect="1" noChangeArrowheads="1"/>
          </p:cNvPicPr>
          <p:nvPr/>
        </p:nvPicPr>
        <p:blipFill>
          <a:blip r:embed="rId3" cstate="print"/>
          <a:srcRect/>
          <a:stretch>
            <a:fillRect/>
          </a:stretch>
        </p:blipFill>
        <p:spPr bwMode="auto">
          <a:xfrm>
            <a:off x="7239000" y="4267200"/>
            <a:ext cx="1520825" cy="1895475"/>
          </a:xfrm>
          <a:prstGeom prst="rect">
            <a:avLst/>
          </a:prstGeom>
          <a:noFill/>
        </p:spPr>
      </p:pic>
      <p:pic>
        <p:nvPicPr>
          <p:cNvPr id="5" name="Picture 4"/>
          <p:cNvPicPr>
            <a:picLocks noChangeAspect="1"/>
          </p:cNvPicPr>
          <p:nvPr/>
        </p:nvPicPr>
        <p:blipFill>
          <a:blip r:embed="rId4"/>
          <a:stretch>
            <a:fillRect/>
          </a:stretch>
        </p:blipFill>
        <p:spPr>
          <a:xfrm>
            <a:off x="2971800" y="2286000"/>
            <a:ext cx="2896724" cy="2768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Wise Web Use	</a:t>
            </a:r>
            <a:endParaRPr lang="en-US" dirty="0"/>
          </a:p>
        </p:txBody>
      </p:sp>
      <p:sp>
        <p:nvSpPr>
          <p:cNvPr id="3" name="Content Placeholder 2"/>
          <p:cNvSpPr>
            <a:spLocks noGrp="1"/>
          </p:cNvSpPr>
          <p:nvPr>
            <p:ph idx="1"/>
          </p:nvPr>
        </p:nvSpPr>
        <p:spPr>
          <a:xfrm>
            <a:off x="152400" y="1828800"/>
            <a:ext cx="7076747" cy="3992563"/>
          </a:xfrm>
        </p:spPr>
        <p:txBody>
          <a:bodyPr/>
          <a:lstStyle/>
          <a:p>
            <a:r>
              <a:rPr lang="en-US" dirty="0" smtClean="0"/>
              <a:t>Privacy</a:t>
            </a:r>
          </a:p>
          <a:p>
            <a:r>
              <a:rPr lang="en-US" dirty="0" smtClean="0"/>
              <a:t>Viruses</a:t>
            </a:r>
          </a:p>
          <a:p>
            <a:r>
              <a:rPr lang="en-US" dirty="0" smtClean="0"/>
              <a:t>Netiquette</a:t>
            </a:r>
          </a:p>
          <a:p>
            <a:r>
              <a:rPr lang="en-US" dirty="0" smtClean="0"/>
              <a:t>Cyber bullying</a:t>
            </a:r>
          </a:p>
          <a:p>
            <a:r>
              <a:rPr lang="en-US" dirty="0" smtClean="0"/>
              <a:t>Social Networking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What is it?</a:t>
            </a:r>
            <a:endParaRPr lang="en-US" dirty="0"/>
          </a:p>
        </p:txBody>
      </p:sp>
      <p:sp>
        <p:nvSpPr>
          <p:cNvPr id="3" name="Content Placeholder 2"/>
          <p:cNvSpPr>
            <a:spLocks noGrp="1"/>
          </p:cNvSpPr>
          <p:nvPr>
            <p:ph idx="1"/>
          </p:nvPr>
        </p:nvSpPr>
        <p:spPr>
          <a:xfrm>
            <a:off x="609600" y="1828800"/>
            <a:ext cx="7772400" cy="4602163"/>
          </a:xfrm>
        </p:spPr>
        <p:txBody>
          <a:bodyPr/>
          <a:lstStyle/>
          <a:p>
            <a:pPr marL="61913" lvl="1" indent="-7938">
              <a:buNone/>
            </a:pPr>
            <a:r>
              <a:rPr lang="en-US" sz="4400" dirty="0" err="1" smtClean="0"/>
              <a:t>Cyberbullying</a:t>
            </a:r>
            <a:r>
              <a:rPr lang="en-US" sz="4400" dirty="0" smtClean="0"/>
              <a:t> is using technology (Internet, cell phones, </a:t>
            </a:r>
            <a:r>
              <a:rPr lang="en-US" sz="4400" dirty="0" err="1" smtClean="0"/>
              <a:t>IMing</a:t>
            </a:r>
            <a:r>
              <a:rPr lang="en-US" sz="4400" dirty="0" smtClean="0"/>
              <a:t>, email) to bully others, whether you mean to or not.</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Cyberbullying </a:t>
            </a:r>
            <a:endParaRPr lang="en-US" dirty="0"/>
          </a:p>
        </p:txBody>
      </p:sp>
      <p:sp>
        <p:nvSpPr>
          <p:cNvPr id="3" name="Content Placeholder 2"/>
          <p:cNvSpPr>
            <a:spLocks noGrp="1"/>
          </p:cNvSpPr>
          <p:nvPr>
            <p:ph idx="1"/>
          </p:nvPr>
        </p:nvSpPr>
        <p:spPr/>
        <p:txBody>
          <a:bodyPr/>
          <a:lstStyle/>
          <a:p>
            <a:r>
              <a:rPr lang="en-US" b="1" dirty="0" smtClean="0"/>
              <a:t>Synchronous</a:t>
            </a:r>
            <a:r>
              <a:rPr lang="en-US" dirty="0" smtClean="0"/>
              <a:t>: chat rooms, IM, texting, online gaming (non- permanent posting)</a:t>
            </a:r>
          </a:p>
          <a:p>
            <a:r>
              <a:rPr lang="en-US" b="1" dirty="0" smtClean="0"/>
              <a:t>Asynchronous</a:t>
            </a:r>
            <a:r>
              <a:rPr lang="en-US" dirty="0" smtClean="0"/>
              <a:t>: email, social networking, YouTube (permanent posting)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Are </a:t>
            </a:r>
            <a:r>
              <a:rPr lang="en-US" dirty="0" err="1" smtClean="0"/>
              <a:t>Cyberbullies</a:t>
            </a:r>
            <a:r>
              <a:rPr lang="en-US" dirty="0" smtClean="0"/>
              <a:t>?</a:t>
            </a:r>
            <a:endParaRPr lang="en-US" dirty="0"/>
          </a:p>
        </p:txBody>
      </p:sp>
      <p:sp>
        <p:nvSpPr>
          <p:cNvPr id="3" name="Content Placeholder 2"/>
          <p:cNvSpPr>
            <a:spLocks noGrp="1"/>
          </p:cNvSpPr>
          <p:nvPr>
            <p:ph idx="1"/>
          </p:nvPr>
        </p:nvSpPr>
        <p:spPr/>
        <p:txBody>
          <a:bodyPr/>
          <a:lstStyle/>
          <a:p>
            <a:r>
              <a:rPr lang="en-US" dirty="0" smtClean="0"/>
              <a:t>Strangers</a:t>
            </a:r>
          </a:p>
          <a:p>
            <a:r>
              <a:rPr lang="en-US" dirty="0" smtClean="0"/>
              <a:t>Friends</a:t>
            </a:r>
          </a:p>
          <a:p>
            <a:r>
              <a:rPr lang="en-US" dirty="0" smtClean="0"/>
              <a:t>Acquaintance</a:t>
            </a:r>
          </a:p>
          <a:p>
            <a:r>
              <a:rPr lang="en-US" dirty="0" smtClean="0"/>
              <a:t>You??????</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err="1" smtClean="0"/>
              <a:t>Cyberbullies</a:t>
            </a:r>
            <a:r>
              <a:rPr lang="en-US" dirty="0" smtClean="0"/>
              <a:t> Do It</a:t>
            </a:r>
            <a:endParaRPr lang="en-US" dirty="0"/>
          </a:p>
        </p:txBody>
      </p:sp>
      <p:sp>
        <p:nvSpPr>
          <p:cNvPr id="3" name="Content Placeholder 2"/>
          <p:cNvSpPr>
            <a:spLocks noGrp="1"/>
          </p:cNvSpPr>
          <p:nvPr>
            <p:ph idx="1"/>
          </p:nvPr>
        </p:nvSpPr>
        <p:spPr/>
        <p:txBody>
          <a:bodyPr/>
          <a:lstStyle/>
          <a:p>
            <a:pPr>
              <a:buFontTx/>
              <a:buChar char="-"/>
            </a:pPr>
            <a:r>
              <a:rPr lang="en-US" dirty="0" smtClean="0"/>
              <a:t>Bullies are  afraid to bully people in front of them so they think they can be cruel over the internet anonymously</a:t>
            </a:r>
          </a:p>
          <a:p>
            <a:pPr>
              <a:buFontTx/>
              <a:buChar char="-"/>
            </a:pPr>
            <a:r>
              <a:rPr lang="en-US" dirty="0" smtClean="0"/>
              <a:t>To feel powerful</a:t>
            </a:r>
          </a:p>
          <a:p>
            <a:pPr>
              <a:buFontTx/>
              <a:buChar char="-"/>
            </a:pPr>
            <a:r>
              <a:rPr lang="en-US" dirty="0" smtClean="0"/>
              <a:t>To feel better about themselves</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a:t>
            </a:r>
            <a:r>
              <a:rPr lang="en-US" dirty="0" err="1" smtClean="0"/>
              <a:t>Cyberbullying</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Depression</a:t>
            </a:r>
          </a:p>
          <a:p>
            <a:r>
              <a:rPr lang="en-US" dirty="0"/>
              <a:t>Self harm</a:t>
            </a:r>
          </a:p>
          <a:p>
            <a:r>
              <a:rPr lang="en-US" dirty="0"/>
              <a:t>Change in attitude</a:t>
            </a:r>
          </a:p>
          <a:p>
            <a:r>
              <a:rPr lang="en-US" dirty="0"/>
              <a:t>Anxiety</a:t>
            </a:r>
          </a:p>
          <a:p>
            <a:r>
              <a:rPr lang="en-US" dirty="0" smtClean="0"/>
              <a:t>Suicide</a:t>
            </a:r>
          </a:p>
          <a:p>
            <a:r>
              <a:rPr lang="en-US" dirty="0" smtClean="0"/>
              <a:t>Takes away home as a safe place</a:t>
            </a:r>
          </a:p>
          <a:p>
            <a:r>
              <a:rPr lang="en-US" dirty="0" smtClean="0"/>
              <a:t>Can become a </a:t>
            </a:r>
            <a:r>
              <a:rPr lang="en-US" dirty="0" err="1" smtClean="0"/>
              <a:t>cyberbully</a:t>
            </a:r>
            <a:r>
              <a:rPr lang="en-US" dirty="0" smtClean="0"/>
              <a:t> themselves</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not be a </a:t>
            </a:r>
            <a:r>
              <a:rPr lang="en-US" dirty="0" err="1" smtClean="0"/>
              <a:t>Cyberbully</a:t>
            </a:r>
            <a:endParaRPr lang="en-US" dirty="0"/>
          </a:p>
        </p:txBody>
      </p:sp>
      <p:sp>
        <p:nvSpPr>
          <p:cNvPr id="3" name="Content Placeholder 2"/>
          <p:cNvSpPr>
            <a:spLocks noGrp="1"/>
          </p:cNvSpPr>
          <p:nvPr>
            <p:ph idx="1"/>
          </p:nvPr>
        </p:nvSpPr>
        <p:spPr/>
        <p:txBody>
          <a:bodyPr/>
          <a:lstStyle/>
          <a:p>
            <a:r>
              <a:rPr lang="en-US" dirty="0" smtClean="0"/>
              <a:t>Think before you post</a:t>
            </a:r>
          </a:p>
          <a:p>
            <a:r>
              <a:rPr lang="en-US" dirty="0" smtClean="0"/>
              <a:t>Keep any negative thoughts to yourself – don’t post them!</a:t>
            </a:r>
          </a:p>
          <a:p>
            <a:r>
              <a:rPr lang="en-US" dirty="0" smtClean="0"/>
              <a:t>If you wouldn’t say it to their face, don’t say it online</a:t>
            </a:r>
          </a:p>
          <a:p>
            <a:r>
              <a:rPr lang="en-US" dirty="0" smtClean="0"/>
              <a:t>Respect others, even if you aren’t friends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to do when your </a:t>
            </a:r>
            <a:r>
              <a:rPr lang="en-US" dirty="0" err="1" smtClean="0"/>
              <a:t>cyberbullied</a:t>
            </a:r>
            <a:r>
              <a:rPr lang="en-US" dirty="0" smtClean="0"/>
              <a:t>?</a:t>
            </a:r>
            <a:endParaRPr lang="en-US" dirty="0"/>
          </a:p>
        </p:txBody>
      </p:sp>
      <p:sp>
        <p:nvSpPr>
          <p:cNvPr id="3" name="Content Placeholder 2"/>
          <p:cNvSpPr>
            <a:spLocks noGrp="1"/>
          </p:cNvSpPr>
          <p:nvPr>
            <p:ph idx="1"/>
          </p:nvPr>
        </p:nvSpPr>
        <p:spPr/>
        <p:txBody>
          <a:bodyPr/>
          <a:lstStyle/>
          <a:p>
            <a:r>
              <a:rPr lang="en-US" sz="3600" dirty="0" smtClean="0"/>
              <a:t>When your </a:t>
            </a:r>
            <a:r>
              <a:rPr lang="en-US" sz="3600" dirty="0" err="1" smtClean="0"/>
              <a:t>cyberbullied</a:t>
            </a:r>
            <a:r>
              <a:rPr lang="en-US" sz="3600" dirty="0" smtClean="0"/>
              <a:t> YOU SHOULD NEVER CYBERBULLY THE PERSON BACK!</a:t>
            </a:r>
          </a:p>
          <a:p>
            <a:pPr marL="974725" lvl="1" indent="-514350">
              <a:buFont typeface="+mj-lt"/>
              <a:buAutoNum type="arabicPeriod"/>
            </a:pPr>
            <a:r>
              <a:rPr lang="en-US" sz="3600" dirty="0" smtClean="0"/>
              <a:t>You should save the conversation or print it</a:t>
            </a:r>
          </a:p>
          <a:p>
            <a:pPr marL="974725" lvl="1" indent="-514350">
              <a:buFont typeface="+mj-lt"/>
              <a:buAutoNum type="arabicPeriod"/>
            </a:pPr>
            <a:r>
              <a:rPr lang="en-US" sz="3600" dirty="0" smtClean="0"/>
              <a:t>You should tell an adult about it immediately </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905000"/>
            <a:ext cx="7772400" cy="1362075"/>
          </a:xfrm>
        </p:spPr>
        <p:txBody>
          <a:bodyPr>
            <a:normAutofit/>
          </a:bodyPr>
          <a:lstStyle/>
          <a:p>
            <a:r>
              <a:rPr lang="en-US" sz="4400" dirty="0" smtClean="0">
                <a:solidFill>
                  <a:schemeClr val="tx1"/>
                </a:solidFill>
              </a:rPr>
              <a:t>Let’s </a:t>
            </a:r>
            <a:r>
              <a:rPr lang="en-US" sz="4400" dirty="0">
                <a:solidFill>
                  <a:schemeClr val="tx1"/>
                </a:solidFill>
              </a:rPr>
              <a:t>t</a:t>
            </a:r>
            <a:r>
              <a:rPr lang="en-US" sz="4400" dirty="0" smtClean="0">
                <a:solidFill>
                  <a:schemeClr val="tx1"/>
                </a:solidFill>
              </a:rPr>
              <a:t>ry that again….</a:t>
            </a:r>
            <a:endParaRPr lang="en-US" sz="4400" dirty="0">
              <a:solidFill>
                <a:schemeClr val="tx1"/>
              </a:solidFill>
            </a:endParaRPr>
          </a:p>
        </p:txBody>
      </p:sp>
    </p:spTree>
    <p:extLst>
      <p:ext uri="{BB962C8B-B14F-4D97-AF65-F5344CB8AC3E}">
        <p14:creationId xmlns:p14="http://schemas.microsoft.com/office/powerpoint/2010/main" val="202607113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743200"/>
            <a:ext cx="8534400" cy="1077218"/>
          </a:xfrm>
          <a:prstGeom prst="rect">
            <a:avLst/>
          </a:prstGeom>
        </p:spPr>
        <p:txBody>
          <a:bodyPr wrap="square">
            <a:spAutoFit/>
          </a:bodyPr>
          <a:lstStyle/>
          <a:p>
            <a:pPr algn="ctr"/>
            <a:r>
              <a:rPr lang="en-US" sz="3200" dirty="0">
                <a:hlinkClick r:id="rId2"/>
              </a:rPr>
              <a:t>http://www.brainpop.com/technology/computersandinternet/cyberbullying</a:t>
            </a:r>
            <a:r>
              <a:rPr lang="en-US" sz="3200" dirty="0" smtClean="0">
                <a:hlinkClick r:id="rId2"/>
              </a:rPr>
              <a:t>/</a:t>
            </a:r>
            <a:r>
              <a:rPr lang="en-US" sz="3200" dirty="0" smtClean="0"/>
              <a:t> </a:t>
            </a:r>
            <a:endParaRPr lang="en-US" sz="3200" dirty="0"/>
          </a:p>
        </p:txBody>
      </p:sp>
    </p:spTree>
    <p:extLst>
      <p:ext uri="{BB962C8B-B14F-4D97-AF65-F5344CB8AC3E}">
        <p14:creationId xmlns:p14="http://schemas.microsoft.com/office/powerpoint/2010/main" val="42389657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 Networking</a:t>
            </a:r>
            <a:endParaRPr lang="en-US" dirty="0"/>
          </a:p>
        </p:txBody>
      </p:sp>
      <p:pic>
        <p:nvPicPr>
          <p:cNvPr id="5" name="Picture 4"/>
          <p:cNvPicPr>
            <a:picLocks noChangeAspect="1"/>
          </p:cNvPicPr>
          <p:nvPr/>
        </p:nvPicPr>
        <p:blipFill>
          <a:blip r:embed="rId2"/>
          <a:stretch>
            <a:fillRect/>
          </a:stretch>
        </p:blipFill>
        <p:spPr>
          <a:xfrm>
            <a:off x="7086600" y="4629150"/>
            <a:ext cx="2057400" cy="1543050"/>
          </a:xfrm>
          <a:prstGeom prst="rect">
            <a:avLst/>
          </a:prstGeom>
        </p:spPr>
      </p:pic>
      <p:pic>
        <p:nvPicPr>
          <p:cNvPr id="6" name="Picture 5"/>
          <p:cNvPicPr>
            <a:picLocks noChangeAspect="1"/>
          </p:cNvPicPr>
          <p:nvPr/>
        </p:nvPicPr>
        <p:blipFill>
          <a:blip r:embed="rId3"/>
          <a:stretch>
            <a:fillRect/>
          </a:stretch>
        </p:blipFill>
        <p:spPr>
          <a:xfrm>
            <a:off x="2819400" y="2133600"/>
            <a:ext cx="3657600" cy="2600960"/>
          </a:xfrm>
          <a:prstGeom prst="rect">
            <a:avLst/>
          </a:prstGeom>
        </p:spPr>
      </p:pic>
      <p:pic>
        <p:nvPicPr>
          <p:cNvPr id="7" name="Picture 6"/>
          <p:cNvPicPr>
            <a:picLocks noChangeAspect="1"/>
          </p:cNvPicPr>
          <p:nvPr/>
        </p:nvPicPr>
        <p:blipFill>
          <a:blip r:embed="rId4"/>
          <a:stretch>
            <a:fillRect/>
          </a:stretch>
        </p:blipFill>
        <p:spPr>
          <a:xfrm>
            <a:off x="152400" y="4343400"/>
            <a:ext cx="2336800" cy="1752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Privacy</a:t>
            </a:r>
            <a:endParaRPr lang="en-US" dirty="0"/>
          </a:p>
        </p:txBody>
      </p:sp>
      <p:pic>
        <p:nvPicPr>
          <p:cNvPr id="3" name="Picture 3" descr="C:\Program Files\Microsoft Office\MEDIA\CAGCAT10\j0195384.wmf"/>
          <p:cNvPicPr>
            <a:picLocks noChangeAspect="1" noChangeArrowheads="1"/>
          </p:cNvPicPr>
          <p:nvPr/>
        </p:nvPicPr>
        <p:blipFill>
          <a:blip r:embed="rId2" cstate="print"/>
          <a:srcRect/>
          <a:stretch>
            <a:fillRect/>
          </a:stretch>
        </p:blipFill>
        <p:spPr bwMode="auto">
          <a:xfrm>
            <a:off x="10633" y="4191000"/>
            <a:ext cx="2057400" cy="2100349"/>
          </a:xfrm>
          <a:prstGeom prst="rect">
            <a:avLst/>
          </a:prstGeom>
          <a:noFill/>
        </p:spPr>
      </p:pic>
      <p:pic>
        <p:nvPicPr>
          <p:cNvPr id="4" name="Picture 5" descr="http://suddenlink.files.wordpress.com/2011/04/computer-mouse.jpg"/>
          <p:cNvPicPr>
            <a:picLocks noChangeAspect="1" noChangeArrowheads="1"/>
          </p:cNvPicPr>
          <p:nvPr/>
        </p:nvPicPr>
        <p:blipFill>
          <a:blip r:embed="rId3" cstate="print"/>
          <a:srcRect/>
          <a:stretch>
            <a:fillRect/>
          </a:stretch>
        </p:blipFill>
        <p:spPr bwMode="auto">
          <a:xfrm>
            <a:off x="6820154" y="4419600"/>
            <a:ext cx="2305050" cy="1844041"/>
          </a:xfrm>
          <a:prstGeom prst="rect">
            <a:avLst/>
          </a:prstGeom>
          <a:noFill/>
        </p:spPr>
      </p:pic>
      <p:pic>
        <p:nvPicPr>
          <p:cNvPr id="5" name="Picture 4"/>
          <p:cNvPicPr>
            <a:picLocks noChangeAspect="1"/>
          </p:cNvPicPr>
          <p:nvPr/>
        </p:nvPicPr>
        <p:blipFill>
          <a:blip r:embed="rId4"/>
          <a:stretch>
            <a:fillRect/>
          </a:stretch>
        </p:blipFill>
        <p:spPr>
          <a:xfrm>
            <a:off x="2495804" y="2133600"/>
            <a:ext cx="3860800" cy="2895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Sally is on Facebook!</a:t>
            </a:r>
            <a:endParaRPr lang="en-US" dirty="0"/>
          </a:p>
        </p:txBody>
      </p:sp>
      <p:pic>
        <p:nvPicPr>
          <p:cNvPr id="4" name="Content Placeholder 3" descr="facebook sign.jpg"/>
          <p:cNvPicPr>
            <a:picLocks noGrp="1" noChangeAspect="1"/>
          </p:cNvPicPr>
          <p:nvPr>
            <p:ph idx="1"/>
          </p:nvPr>
        </p:nvPicPr>
        <p:blipFill rotWithShape="1">
          <a:blip r:embed="rId2" cstate="print"/>
          <a:srcRect t="2772" b="9297"/>
          <a:stretch/>
        </p:blipFill>
        <p:spPr>
          <a:xfrm>
            <a:off x="990600" y="1752600"/>
            <a:ext cx="6629400" cy="4877430"/>
          </a:xfrm>
        </p:spPr>
      </p:pic>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Social Networking</a:t>
            </a:r>
            <a:endParaRPr lang="en-US" dirty="0"/>
          </a:p>
        </p:txBody>
      </p:sp>
      <p:sp>
        <p:nvSpPr>
          <p:cNvPr id="3" name="Content Placeholder 2"/>
          <p:cNvSpPr>
            <a:spLocks noGrp="1"/>
          </p:cNvSpPr>
          <p:nvPr>
            <p:ph idx="1"/>
          </p:nvPr>
        </p:nvSpPr>
        <p:spPr/>
        <p:txBody>
          <a:bodyPr/>
          <a:lstStyle/>
          <a:p>
            <a:r>
              <a:rPr lang="en-US" dirty="0" smtClean="0"/>
              <a:t>A Social Network is a website or a download that most people use to keep in contact.</a:t>
            </a:r>
          </a:p>
          <a:p>
            <a:r>
              <a:rPr lang="en-US" dirty="0" smtClean="0"/>
              <a:t>Examples:</a:t>
            </a:r>
          </a:p>
          <a:p>
            <a:pPr lvl="1"/>
            <a:r>
              <a:rPr lang="en-US" dirty="0" err="1" smtClean="0"/>
              <a:t>Facebook</a:t>
            </a:r>
            <a:endParaRPr lang="en-US" dirty="0" smtClean="0"/>
          </a:p>
          <a:p>
            <a:pPr lvl="1"/>
            <a:r>
              <a:rPr lang="en-US" dirty="0" smtClean="0"/>
              <a:t>Twitter</a:t>
            </a:r>
          </a:p>
          <a:p>
            <a:pPr lvl="1"/>
            <a:r>
              <a:rPr lang="en-US" dirty="0" smtClean="0"/>
              <a:t>Linked In</a:t>
            </a:r>
          </a:p>
          <a:p>
            <a:pPr lvl="1"/>
            <a:r>
              <a:rPr lang="en-US" smtClean="0"/>
              <a:t>My Space</a:t>
            </a:r>
            <a:endParaRPr lang="en-US" dirty="0" smtClean="0"/>
          </a:p>
          <a:p>
            <a:pPr lvl="1"/>
            <a:endParaRPr lang="en-US"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Networking</a:t>
            </a:r>
            <a:endParaRPr lang="en-US" dirty="0"/>
          </a:p>
        </p:txBody>
      </p:sp>
      <p:graphicFrame>
        <p:nvGraphicFramePr>
          <p:cNvPr id="4" name="Content Placeholder 3"/>
          <p:cNvGraphicFramePr>
            <a:graphicFrameLocks noGrp="1"/>
          </p:cNvGraphicFramePr>
          <p:nvPr>
            <p:ph idx="1"/>
          </p:nvPr>
        </p:nvGraphicFramePr>
        <p:xfrm>
          <a:off x="1781175" y="2133600"/>
          <a:ext cx="7077075" cy="39925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Networking!</a:t>
            </a:r>
            <a:endParaRPr lang="en-US" dirty="0"/>
          </a:p>
        </p:txBody>
      </p:sp>
      <p:sp>
        <p:nvSpPr>
          <p:cNvPr id="3" name="Content Placeholder 2"/>
          <p:cNvSpPr>
            <a:spLocks noGrp="1"/>
          </p:cNvSpPr>
          <p:nvPr>
            <p:ph idx="1"/>
          </p:nvPr>
        </p:nvSpPr>
        <p:spPr/>
        <p:txBody>
          <a:bodyPr/>
          <a:lstStyle/>
          <a:p>
            <a:r>
              <a:rPr lang="en-US" dirty="0" smtClean="0"/>
              <a:t>Social Networking ties everything in together</a:t>
            </a:r>
          </a:p>
          <a:p>
            <a:r>
              <a:rPr lang="en-US" dirty="0" smtClean="0"/>
              <a:t>When you are social networking you have to be careful with cyber bullying, viruses, netiquette, and privacy.</a:t>
            </a:r>
          </a:p>
          <a:p>
            <a:r>
              <a:rPr lang="en-US" dirty="0" smtClean="0"/>
              <a:t>When on a Social Network only friend people you know.</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Keep all your personal facts to yourself and information to yourself</a:t>
            </a:r>
          </a:p>
          <a:p>
            <a:r>
              <a:rPr lang="en-US" dirty="0" smtClean="0"/>
              <a:t>Don’t give out any phone numbers, addresses, or inappropriate pictures online</a:t>
            </a:r>
          </a:p>
          <a:p>
            <a:r>
              <a:rPr lang="en-US" dirty="0" smtClean="0"/>
              <a:t>When your on </a:t>
            </a:r>
            <a:r>
              <a:rPr lang="en-US" dirty="0" err="1" smtClean="0"/>
              <a:t>facebook</a:t>
            </a:r>
            <a:r>
              <a:rPr lang="en-US" dirty="0" smtClean="0"/>
              <a:t> or any other social networking device make sure to be careful who you are friends with.</a:t>
            </a:r>
          </a:p>
          <a:p>
            <a:r>
              <a:rPr lang="en-US" dirty="0" smtClean="0"/>
              <a:t>Don’t friend anybody you don’t know</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Netiquette</a:t>
            </a:r>
            <a:endParaRPr lang="en-US" dirty="0"/>
          </a:p>
        </p:txBody>
      </p:sp>
      <p:sp>
        <p:nvSpPr>
          <p:cNvPr id="3" name="Content Placeholder 2"/>
          <p:cNvSpPr>
            <a:spLocks noGrp="1"/>
          </p:cNvSpPr>
          <p:nvPr>
            <p:ph idx="1"/>
          </p:nvPr>
        </p:nvSpPr>
        <p:spPr/>
        <p:txBody>
          <a:bodyPr/>
          <a:lstStyle/>
          <a:p>
            <a:r>
              <a:rPr lang="en-US" dirty="0" smtClean="0"/>
              <a:t>Be polite online</a:t>
            </a:r>
          </a:p>
          <a:p>
            <a:r>
              <a:rPr lang="en-US" dirty="0" smtClean="0"/>
              <a:t>Don’t put anything inappropriate online</a:t>
            </a:r>
          </a:p>
          <a:p>
            <a:r>
              <a:rPr lang="en-US" dirty="0" smtClean="0"/>
              <a:t>Be careful and don’t put anything that could come back to you or get you in trouble.</a:t>
            </a:r>
          </a:p>
          <a:p>
            <a:r>
              <a:rPr lang="en-US" dirty="0" smtClean="0"/>
              <a:t>Proofread before you post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 Bullying</a:t>
            </a:r>
            <a:endParaRPr lang="en-US" dirty="0"/>
          </a:p>
        </p:txBody>
      </p:sp>
      <p:sp>
        <p:nvSpPr>
          <p:cNvPr id="3" name="Content Placeholder 2"/>
          <p:cNvSpPr>
            <a:spLocks noGrp="1"/>
          </p:cNvSpPr>
          <p:nvPr>
            <p:ph idx="1"/>
          </p:nvPr>
        </p:nvSpPr>
        <p:spPr/>
        <p:txBody>
          <a:bodyPr/>
          <a:lstStyle/>
          <a:p>
            <a:r>
              <a:rPr lang="en-US" dirty="0" smtClean="0"/>
              <a:t>If someone is saying mean or inappropriate things to you online, tell a parent right away and report them to the social networking device you are using.</a:t>
            </a:r>
          </a:p>
          <a:p>
            <a:r>
              <a:rPr lang="en-US" dirty="0" err="1" smtClean="0"/>
              <a:t>Unfriend</a:t>
            </a:r>
            <a:r>
              <a:rPr lang="en-US" dirty="0" smtClean="0"/>
              <a:t> them or </a:t>
            </a:r>
            <a:r>
              <a:rPr lang="en-US" dirty="0" err="1" smtClean="0"/>
              <a:t>unfollow</a:t>
            </a:r>
            <a:r>
              <a:rPr lang="en-US" dirty="0" smtClean="0"/>
              <a:t> them if they are bullying you.</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Viruses</a:t>
            </a:r>
            <a:endParaRPr lang="en-US" dirty="0"/>
          </a:p>
        </p:txBody>
      </p:sp>
      <p:sp>
        <p:nvSpPr>
          <p:cNvPr id="3" name="Content Placeholder 2"/>
          <p:cNvSpPr>
            <a:spLocks noGrp="1"/>
          </p:cNvSpPr>
          <p:nvPr>
            <p:ph idx="1"/>
          </p:nvPr>
        </p:nvSpPr>
        <p:spPr/>
        <p:txBody>
          <a:bodyPr/>
          <a:lstStyle/>
          <a:p>
            <a:r>
              <a:rPr lang="en-US" dirty="0" smtClean="0"/>
              <a:t>Viruses can come into your computer and have it do things that it shouldn’t do.</a:t>
            </a:r>
          </a:p>
          <a:p>
            <a:r>
              <a:rPr lang="en-US" dirty="0" smtClean="0"/>
              <a:t>It can ruin your computer.</a:t>
            </a:r>
          </a:p>
          <a:p>
            <a:r>
              <a:rPr lang="en-US" dirty="0" smtClean="0"/>
              <a:t>Don’t click on any ads on facebook, twitter, or any other social Networking Device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Networking</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r>
              <a:rPr lang="en-US" dirty="0" smtClean="0"/>
              <a:t>Be aware everybody isn’t always who they say they are.</a:t>
            </a:r>
          </a:p>
          <a:p>
            <a:r>
              <a:rPr lang="en-US" dirty="0" smtClean="0"/>
              <a:t>Don’t put personal Information online such as your address or phone number.</a:t>
            </a:r>
          </a:p>
          <a:p>
            <a:r>
              <a:rPr lang="en-US" dirty="0" err="1" smtClean="0"/>
              <a:t>Friending</a:t>
            </a:r>
            <a:r>
              <a:rPr lang="en-US" dirty="0" smtClean="0"/>
              <a:t> is where you allow other people to see your profile and pictures</a:t>
            </a:r>
          </a:p>
          <a:p>
            <a:r>
              <a:rPr lang="en-US" dirty="0" smtClean="0"/>
              <a:t>Make sure only people you know see your information</a:t>
            </a:r>
          </a:p>
          <a:p>
            <a:pPr lvl="1"/>
            <a:r>
              <a:rPr lang="en-US" dirty="0" smtClean="0"/>
              <a:t>You can change this in the settings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905000"/>
            <a:ext cx="7772400" cy="1362075"/>
          </a:xfrm>
        </p:spPr>
        <p:txBody>
          <a:bodyPr>
            <a:normAutofit/>
          </a:bodyPr>
          <a:lstStyle/>
          <a:p>
            <a:r>
              <a:rPr lang="en-US" sz="4400" dirty="0" smtClean="0">
                <a:solidFill>
                  <a:schemeClr val="tx1"/>
                </a:solidFill>
              </a:rPr>
              <a:t>Let’s </a:t>
            </a:r>
            <a:r>
              <a:rPr lang="en-US" sz="4400" dirty="0">
                <a:solidFill>
                  <a:schemeClr val="tx1"/>
                </a:solidFill>
              </a:rPr>
              <a:t>t</a:t>
            </a:r>
            <a:r>
              <a:rPr lang="en-US" sz="4400" dirty="0" smtClean="0">
                <a:solidFill>
                  <a:schemeClr val="tx1"/>
                </a:solidFill>
              </a:rPr>
              <a:t>ry that again….</a:t>
            </a:r>
            <a:endParaRPr lang="en-US" sz="4400" dirty="0">
              <a:solidFill>
                <a:schemeClr val="tx1"/>
              </a:solidFill>
            </a:endParaRPr>
          </a:p>
        </p:txBody>
      </p:sp>
    </p:spTree>
    <p:extLst>
      <p:ext uri="{BB962C8B-B14F-4D97-AF65-F5344CB8AC3E}">
        <p14:creationId xmlns:p14="http://schemas.microsoft.com/office/powerpoint/2010/main" val="202607113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609600"/>
            <a:ext cx="8574087" cy="967840"/>
          </a:xfrm>
        </p:spPr>
        <p:txBody>
          <a:bodyPr>
            <a:normAutofit fontScale="90000"/>
          </a:bodyPr>
          <a:lstStyle/>
          <a:p>
            <a:r>
              <a:rPr lang="en-US" dirty="0" smtClean="0"/>
              <a:t>What is Privacy on the Internet???</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dirty="0" smtClean="0"/>
              <a:t>To never give out any personal information over the Internet. There is no such thing as a private internet.  </a:t>
            </a:r>
          </a:p>
          <a:p>
            <a:pPr>
              <a:buNone/>
            </a:pP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105835"/>
            <a:ext cx="8839200" cy="1077218"/>
          </a:xfrm>
          <a:prstGeom prst="rect">
            <a:avLst/>
          </a:prstGeom>
        </p:spPr>
        <p:txBody>
          <a:bodyPr wrap="square">
            <a:spAutoFit/>
          </a:bodyPr>
          <a:lstStyle/>
          <a:p>
            <a:pPr algn="ctr"/>
            <a:r>
              <a:rPr lang="en-US" sz="3200" dirty="0">
                <a:hlinkClick r:id="rId2"/>
              </a:rPr>
              <a:t>http://www.brainpop.com/technology/computersandinternet/socialnetworking</a:t>
            </a:r>
            <a:r>
              <a:rPr lang="en-US" sz="3200" dirty="0" smtClean="0">
                <a:hlinkClick r:id="rId2"/>
              </a:rPr>
              <a:t>/</a:t>
            </a:r>
            <a:r>
              <a:rPr lang="en-US" sz="3200" dirty="0" smtClean="0"/>
              <a:t> </a:t>
            </a:r>
            <a:endParaRPr lang="en-US" sz="3200" dirty="0"/>
          </a:p>
        </p:txBody>
      </p:sp>
    </p:spTree>
    <p:extLst>
      <p:ext uri="{BB962C8B-B14F-4D97-AF65-F5344CB8AC3E}">
        <p14:creationId xmlns:p14="http://schemas.microsoft.com/office/powerpoint/2010/main" val="7633155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ctrTitle"/>
          </p:nvPr>
        </p:nvSpPr>
        <p:spPr>
          <a:xfrm>
            <a:off x="421341" y="449004"/>
            <a:ext cx="7808976" cy="1379795"/>
          </a:xfrm>
        </p:spPr>
        <p:txBody>
          <a:bodyPr/>
          <a:lstStyle/>
          <a:p>
            <a:r>
              <a:rPr lang="en-US" dirty="0" smtClean="0"/>
              <a:t>Show What You Know….</a:t>
            </a:r>
            <a:endParaRPr lang="en-US" dirty="0"/>
          </a:p>
        </p:txBody>
      </p:sp>
      <p:pic>
        <p:nvPicPr>
          <p:cNvPr id="6" name="Picture 5"/>
          <p:cNvPicPr>
            <a:picLocks noChangeAspect="1"/>
          </p:cNvPicPr>
          <p:nvPr/>
        </p:nvPicPr>
        <p:blipFill>
          <a:blip r:embed="rId2"/>
          <a:stretch>
            <a:fillRect/>
          </a:stretch>
        </p:blipFill>
        <p:spPr>
          <a:xfrm>
            <a:off x="-125162" y="838200"/>
            <a:ext cx="9270415" cy="5029200"/>
          </a:xfrm>
          <a:prstGeom prst="rect">
            <a:avLst/>
          </a:prstGeom>
        </p:spPr>
      </p:pic>
    </p:spTree>
    <p:extLst>
      <p:ext uri="{BB962C8B-B14F-4D97-AF65-F5344CB8AC3E}">
        <p14:creationId xmlns:p14="http://schemas.microsoft.com/office/powerpoint/2010/main" val="3306976302"/>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a:t>
            </a:r>
            <a:endParaRPr lang="en-US" dirty="0"/>
          </a:p>
        </p:txBody>
      </p:sp>
      <p:sp>
        <p:nvSpPr>
          <p:cNvPr id="3" name="Content Placeholder 2"/>
          <p:cNvSpPr>
            <a:spLocks noGrp="1"/>
          </p:cNvSpPr>
          <p:nvPr>
            <p:ph idx="1"/>
          </p:nvPr>
        </p:nvSpPr>
        <p:spPr/>
        <p:txBody>
          <a:bodyPr/>
          <a:lstStyle/>
          <a:p>
            <a:pPr lvl="0"/>
            <a:r>
              <a:rPr lang="en-US" dirty="0"/>
              <a:t>If someone you don’t know asks for your address or any other personal information, what should you do?</a:t>
            </a:r>
          </a:p>
          <a:p>
            <a:endParaRPr lang="en-US" dirty="0" smtClean="0"/>
          </a:p>
          <a:p>
            <a:pPr lvl="0"/>
            <a:r>
              <a:rPr lang="en-US" dirty="0"/>
              <a:t>Should you ever give any personal information to anyone you don’t know? Why or why not?</a:t>
            </a:r>
          </a:p>
          <a:p>
            <a:pPr marL="0" indent="0">
              <a:buNone/>
            </a:pP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Viruses</a:t>
            </a:r>
            <a:endParaRPr lang="en-US" dirty="0"/>
          </a:p>
        </p:txBody>
      </p:sp>
      <p:sp>
        <p:nvSpPr>
          <p:cNvPr id="3" name="Content Placeholder 2"/>
          <p:cNvSpPr>
            <a:spLocks noGrp="1"/>
          </p:cNvSpPr>
          <p:nvPr>
            <p:ph idx="1"/>
          </p:nvPr>
        </p:nvSpPr>
        <p:spPr/>
        <p:txBody>
          <a:bodyPr/>
          <a:lstStyle/>
          <a:p>
            <a:r>
              <a:rPr lang="en-US" dirty="0"/>
              <a:t>What do you do when you receive a </a:t>
            </a:r>
            <a:r>
              <a:rPr lang="en-US" dirty="0" smtClean="0"/>
              <a:t>pop </a:t>
            </a:r>
            <a:r>
              <a:rPr lang="en-US" dirty="0"/>
              <a:t>up </a:t>
            </a:r>
            <a:r>
              <a:rPr lang="en-US" dirty="0" smtClean="0"/>
              <a:t>ad </a:t>
            </a:r>
            <a:r>
              <a:rPr lang="en-US" dirty="0"/>
              <a:t>asking for </a:t>
            </a:r>
            <a:r>
              <a:rPr lang="en-US" dirty="0" smtClean="0"/>
              <a:t>information? </a:t>
            </a:r>
          </a:p>
          <a:p>
            <a:endParaRPr lang="en-US" dirty="0"/>
          </a:p>
          <a:p>
            <a:r>
              <a:rPr lang="en-US" dirty="0" smtClean="0"/>
              <a:t>What is one way you can prevent getting a computer virus?</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Netiquette</a:t>
            </a:r>
            <a:endParaRPr lang="en-US" dirty="0"/>
          </a:p>
        </p:txBody>
      </p:sp>
      <p:sp>
        <p:nvSpPr>
          <p:cNvPr id="3" name="Content Placeholder 2"/>
          <p:cNvSpPr>
            <a:spLocks noGrp="1"/>
          </p:cNvSpPr>
          <p:nvPr>
            <p:ph idx="1"/>
          </p:nvPr>
        </p:nvSpPr>
        <p:spPr/>
        <p:txBody>
          <a:bodyPr/>
          <a:lstStyle/>
          <a:p>
            <a:r>
              <a:rPr lang="en-US" dirty="0"/>
              <a:t>Why shouldn't you type in all caps? </a:t>
            </a:r>
          </a:p>
          <a:p>
            <a:endParaRPr lang="en-US" dirty="0" smtClean="0"/>
          </a:p>
          <a:p>
            <a:r>
              <a:rPr lang="en-US" dirty="0"/>
              <a:t>Why is it important to ask a friend if it is ok to post a picture of them?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Cyberbullying</a:t>
            </a:r>
            <a:endParaRPr lang="en-US" dirty="0"/>
          </a:p>
        </p:txBody>
      </p:sp>
      <p:sp>
        <p:nvSpPr>
          <p:cNvPr id="3" name="Content Placeholder 2"/>
          <p:cNvSpPr>
            <a:spLocks noGrp="1"/>
          </p:cNvSpPr>
          <p:nvPr>
            <p:ph idx="1"/>
          </p:nvPr>
        </p:nvSpPr>
        <p:spPr/>
        <p:txBody>
          <a:bodyPr/>
          <a:lstStyle/>
          <a:p>
            <a:pPr lvl="0"/>
            <a:r>
              <a:rPr lang="en-US" dirty="0" smtClean="0"/>
              <a:t>What are some of the effects of </a:t>
            </a:r>
            <a:r>
              <a:rPr lang="en-US" dirty="0" err="1" smtClean="0"/>
              <a:t>cyberbullying</a:t>
            </a:r>
            <a:r>
              <a:rPr lang="en-US" dirty="0" smtClean="0"/>
              <a:t>?</a:t>
            </a:r>
            <a:endParaRPr lang="en-US" dirty="0"/>
          </a:p>
          <a:p>
            <a:endParaRPr lang="en-US" dirty="0" smtClean="0"/>
          </a:p>
          <a:p>
            <a:pPr lvl="0"/>
            <a:r>
              <a:rPr lang="en-US" dirty="0"/>
              <a:t>What </a:t>
            </a:r>
            <a:r>
              <a:rPr lang="en-US" dirty="0" smtClean="0"/>
              <a:t>should you </a:t>
            </a:r>
            <a:r>
              <a:rPr lang="en-US" dirty="0"/>
              <a:t>do </a:t>
            </a:r>
            <a:r>
              <a:rPr lang="en-US" dirty="0" smtClean="0"/>
              <a:t>if you are </a:t>
            </a:r>
            <a:r>
              <a:rPr lang="en-US" dirty="0" err="1" smtClean="0"/>
              <a:t>cyberbullied</a:t>
            </a:r>
            <a:r>
              <a:rPr lang="en-US" dirty="0" smtClean="0"/>
              <a:t>?</a:t>
            </a:r>
            <a:endParaRPr lang="en-US" dirty="0"/>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Networking</a:t>
            </a:r>
            <a:endParaRPr lang="en-US" dirty="0"/>
          </a:p>
        </p:txBody>
      </p:sp>
      <p:sp>
        <p:nvSpPr>
          <p:cNvPr id="3" name="Content Placeholder 2"/>
          <p:cNvSpPr>
            <a:spLocks noGrp="1"/>
          </p:cNvSpPr>
          <p:nvPr>
            <p:ph idx="1"/>
          </p:nvPr>
        </p:nvSpPr>
        <p:spPr/>
        <p:txBody>
          <a:bodyPr/>
          <a:lstStyle/>
          <a:p>
            <a:r>
              <a:rPr lang="en-US" dirty="0"/>
              <a:t>What is Social Networking? </a:t>
            </a:r>
            <a:endParaRPr lang="en-US" dirty="0" smtClean="0"/>
          </a:p>
          <a:p>
            <a:endParaRPr lang="en-US" dirty="0"/>
          </a:p>
          <a:p>
            <a:r>
              <a:rPr lang="en-US" dirty="0" smtClean="0"/>
              <a:t>What is one tip for being careful while using social </a:t>
            </a:r>
            <a:r>
              <a:rPr lang="en-US" dirty="0"/>
              <a:t>networking?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to Share/What Not to Share</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 You should never share any thing that could be used to identify you in real life. </a:t>
            </a:r>
          </a:p>
          <a:p>
            <a:pPr>
              <a:buNone/>
            </a:pPr>
            <a:r>
              <a:rPr lang="en-US" dirty="0" smtClean="0"/>
              <a:t>For example: </a:t>
            </a:r>
          </a:p>
          <a:p>
            <a:r>
              <a:rPr lang="en-US" dirty="0" smtClean="0"/>
              <a:t> Phone numbers</a:t>
            </a:r>
          </a:p>
          <a:p>
            <a:r>
              <a:rPr lang="en-US" dirty="0" smtClean="0"/>
              <a:t>Year you were born</a:t>
            </a:r>
          </a:p>
          <a:p>
            <a:pPr marL="0" indent="0"/>
            <a:r>
              <a:rPr lang="en-US" dirty="0" smtClean="0"/>
              <a:t> Passwords  </a:t>
            </a:r>
          </a:p>
          <a:p>
            <a:r>
              <a:rPr lang="en-US" dirty="0" smtClean="0"/>
              <a:t>Address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To Talk To</a:t>
            </a:r>
            <a:endParaRPr lang="en-US" dirty="0"/>
          </a:p>
        </p:txBody>
      </p:sp>
      <p:sp>
        <p:nvSpPr>
          <p:cNvPr id="3" name="Content Placeholder 2"/>
          <p:cNvSpPr>
            <a:spLocks noGrp="1"/>
          </p:cNvSpPr>
          <p:nvPr>
            <p:ph idx="1"/>
          </p:nvPr>
        </p:nvSpPr>
        <p:spPr/>
        <p:txBody>
          <a:bodyPr/>
          <a:lstStyle/>
          <a:p>
            <a:pPr>
              <a:tabLst>
                <a:tab pos="515938" algn="l"/>
              </a:tabLst>
            </a:pPr>
            <a:r>
              <a:rPr lang="en-US" dirty="0" smtClean="0"/>
              <a:t> Only talk to people who you know in person. </a:t>
            </a:r>
          </a:p>
          <a:p>
            <a:r>
              <a:rPr lang="en-US" dirty="0" smtClean="0"/>
              <a:t>People over the Internet can say that they are an innocent little girl when they really are a creepy adult.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 This/ Not That</a:t>
            </a:r>
            <a:endParaRPr lang="en-US" dirty="0"/>
          </a:p>
        </p:txBody>
      </p:sp>
      <p:sp>
        <p:nvSpPr>
          <p:cNvPr id="3" name="Content Placeholder 2"/>
          <p:cNvSpPr>
            <a:spLocks noGrp="1"/>
          </p:cNvSpPr>
          <p:nvPr>
            <p:ph idx="1"/>
          </p:nvPr>
        </p:nvSpPr>
        <p:spPr>
          <a:xfrm>
            <a:off x="304800" y="1981200"/>
            <a:ext cx="8458200" cy="4495800"/>
          </a:xfrm>
        </p:spPr>
        <p:txBody>
          <a:bodyPr/>
          <a:lstStyle/>
          <a:p>
            <a:r>
              <a:rPr lang="en-US" dirty="0" smtClean="0"/>
              <a:t> Never post anything that could put you or your family and friends in danger. It’s okay to post certain pictures but nothing you wouldn’t want Sr. Mary Ellen, your parents, or your grandparents to see. </a:t>
            </a:r>
          </a:p>
          <a:p>
            <a:r>
              <a:rPr lang="en-US" dirty="0" smtClean="0"/>
              <a:t>Also don’t post pictures with information that can be used to find you (school t-shirts, uniforms, etc)</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Fill out Questionnaires ???</a:t>
            </a:r>
            <a:endParaRPr lang="en-US" dirty="0"/>
          </a:p>
        </p:txBody>
      </p:sp>
      <p:sp>
        <p:nvSpPr>
          <p:cNvPr id="3" name="Content Placeholder 2"/>
          <p:cNvSpPr>
            <a:spLocks noGrp="1"/>
          </p:cNvSpPr>
          <p:nvPr>
            <p:ph idx="1"/>
          </p:nvPr>
        </p:nvSpPr>
        <p:spPr/>
        <p:txBody>
          <a:bodyPr/>
          <a:lstStyle/>
          <a:p>
            <a:pPr lvl="0"/>
            <a:r>
              <a:rPr lang="en-US" dirty="0" smtClean="0"/>
              <a:t>Don't fill out any "fun" questionnaires that are forwarded to you, even if they're from your friends</a:t>
            </a:r>
            <a:r>
              <a:rPr lang="en-US" b="1" dirty="0" smtClean="0"/>
              <a:t>.</a:t>
            </a:r>
            <a:r>
              <a:rPr lang="en-US" dirty="0" smtClean="0"/>
              <a:t> Remember, you're in a world where everything can get forwarded. All those personal things about you could land in the hands of someone who could use them to harm you.</a:t>
            </a:r>
          </a:p>
          <a:p>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3034</TotalTime>
  <Words>1458</Words>
  <Application>Microsoft Macintosh PowerPoint</Application>
  <PresentationFormat>On-screen Show (4:3)</PresentationFormat>
  <Paragraphs>183</Paragraphs>
  <Slides>56</Slides>
  <Notes>2</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Spectrum</vt:lpstr>
      <vt:lpstr>Wise Web Use</vt:lpstr>
      <vt:lpstr>Online Safety</vt:lpstr>
      <vt:lpstr>Wise Web Use </vt:lpstr>
      <vt:lpstr>Privacy</vt:lpstr>
      <vt:lpstr>What is Privacy on the Internet??? </vt:lpstr>
      <vt:lpstr>What to Share/What Not to Share</vt:lpstr>
      <vt:lpstr>Who To Talk To</vt:lpstr>
      <vt:lpstr>Post This/ Not That</vt:lpstr>
      <vt:lpstr>Fill out Questionnaires ???</vt:lpstr>
      <vt:lpstr>Tips and Tricks</vt:lpstr>
      <vt:lpstr>Let’s try that again….</vt:lpstr>
      <vt:lpstr>PowerPoint Presentation</vt:lpstr>
      <vt:lpstr>Viruses</vt:lpstr>
      <vt:lpstr>Virus</vt:lpstr>
      <vt:lpstr>Where Viruses are found</vt:lpstr>
      <vt:lpstr>Virus Vocab</vt:lpstr>
      <vt:lpstr>What They Do and How They’re Made</vt:lpstr>
      <vt:lpstr>Tips to Prevent Viruses</vt:lpstr>
      <vt:lpstr>Let’s try that again….</vt:lpstr>
      <vt:lpstr>PowerPoint Presentation</vt:lpstr>
      <vt:lpstr>Netiquette</vt:lpstr>
      <vt:lpstr>What is Netiquette?</vt:lpstr>
      <vt:lpstr>Things to Think About!</vt:lpstr>
      <vt:lpstr>Why Netiquette Is Important? </vt:lpstr>
      <vt:lpstr>Tips on Netiquette</vt:lpstr>
      <vt:lpstr>Emoticons!!!!</vt:lpstr>
      <vt:lpstr>Let’s try that again….</vt:lpstr>
      <vt:lpstr>PowerPoint Presentation</vt:lpstr>
      <vt:lpstr>Cyberbullying</vt:lpstr>
      <vt:lpstr>What is it?</vt:lpstr>
      <vt:lpstr>Types of Cyberbullying </vt:lpstr>
      <vt:lpstr>Who Are Cyberbullies?</vt:lpstr>
      <vt:lpstr>Why Cyberbullies Do It</vt:lpstr>
      <vt:lpstr>Effects of Cyberbullying</vt:lpstr>
      <vt:lpstr>How to not be a Cyberbully</vt:lpstr>
      <vt:lpstr>What to do when your cyberbullied?</vt:lpstr>
      <vt:lpstr>Let’s try that again….</vt:lpstr>
      <vt:lpstr>PowerPoint Presentation</vt:lpstr>
      <vt:lpstr>Social Networking</vt:lpstr>
      <vt:lpstr>Sally is on Facebook!</vt:lpstr>
      <vt:lpstr>What is Social Networking</vt:lpstr>
      <vt:lpstr>Social Networking</vt:lpstr>
      <vt:lpstr>!Social Networking!</vt:lpstr>
      <vt:lpstr>Privacy</vt:lpstr>
      <vt:lpstr>Netiquette</vt:lpstr>
      <vt:lpstr>Cyber Bullying</vt:lpstr>
      <vt:lpstr>Viruses</vt:lpstr>
      <vt:lpstr>Social Networking</vt:lpstr>
      <vt:lpstr>Let’s try that again….</vt:lpstr>
      <vt:lpstr>PowerPoint Presentation</vt:lpstr>
      <vt:lpstr>Show What You Know….</vt:lpstr>
      <vt:lpstr>Privacy</vt:lpstr>
      <vt:lpstr>Viruses</vt:lpstr>
      <vt:lpstr>Netiquette</vt:lpstr>
      <vt:lpstr>Cyberbullying</vt:lpstr>
      <vt:lpstr>Social Networking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Cyberbullying Cindy</dc:title>
  <dc:creator>jthackrah13</dc:creator>
  <cp:lastModifiedBy>Melissa Dow</cp:lastModifiedBy>
  <cp:revision>53</cp:revision>
  <dcterms:created xsi:type="dcterms:W3CDTF">2011-10-27T16:00:17Z</dcterms:created>
  <dcterms:modified xsi:type="dcterms:W3CDTF">2011-11-15T14:09:44Z</dcterms:modified>
</cp:coreProperties>
</file>